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32"/>
  </p:notesMasterIdLst>
  <p:sldIdLst>
    <p:sldId id="256" r:id="rId2"/>
    <p:sldId id="257" r:id="rId3"/>
    <p:sldId id="258" r:id="rId4"/>
    <p:sldId id="259" r:id="rId5"/>
    <p:sldId id="260" r:id="rId6"/>
    <p:sldId id="261" r:id="rId7"/>
    <p:sldId id="262" r:id="rId8"/>
    <p:sldId id="273" r:id="rId9"/>
    <p:sldId id="274" r:id="rId10"/>
    <p:sldId id="325" r:id="rId11"/>
    <p:sldId id="326" r:id="rId12"/>
    <p:sldId id="327" r:id="rId13"/>
    <p:sldId id="341" r:id="rId14"/>
    <p:sldId id="280" r:id="rId15"/>
    <p:sldId id="281" r:id="rId16"/>
    <p:sldId id="328" r:id="rId17"/>
    <p:sldId id="329" r:id="rId18"/>
    <p:sldId id="332" r:id="rId19"/>
    <p:sldId id="330" r:id="rId20"/>
    <p:sldId id="331" r:id="rId21"/>
    <p:sldId id="333" r:id="rId22"/>
    <p:sldId id="334" r:id="rId23"/>
    <p:sldId id="335" r:id="rId24"/>
    <p:sldId id="336" r:id="rId25"/>
    <p:sldId id="298" r:id="rId26"/>
    <p:sldId id="338" r:id="rId27"/>
    <p:sldId id="337" r:id="rId28"/>
    <p:sldId id="339" r:id="rId29"/>
    <p:sldId id="340" r:id="rId30"/>
    <p:sldId id="312" r:id="rId31"/>
  </p:sldIdLst>
  <p:sldSz cx="9144000" cy="5143500" type="screen16x9"/>
  <p:notesSz cx="6858000" cy="9144000"/>
  <p:embeddedFontLst>
    <p:embeddedFont>
      <p:font typeface="Barlow Semi Condensed" panose="00000506000000000000" pitchFamily="2" charset="0"/>
      <p:regular r:id="rId33"/>
      <p:bold r:id="rId34"/>
      <p:italic r:id="rId35"/>
      <p:boldItalic r:id="rId36"/>
    </p:embeddedFont>
    <p:embeddedFont>
      <p:font typeface="Barlow Semi Condensed Medium" panose="00000606000000000000" pitchFamily="2" charset="0"/>
      <p:regular r:id="rId37"/>
      <p:bold r:id="rId38"/>
      <p:italic r:id="rId39"/>
      <p:boldItalic r:id="rId40"/>
    </p:embeddedFont>
    <p:embeddedFont>
      <p:font typeface="Calibri" panose="020F0502020204030204" pitchFamily="34" charset="0"/>
      <p:regular r:id="rId41"/>
      <p:bold r:id="rId42"/>
      <p:italic r:id="rId43"/>
      <p:boldItalic r:id="rId44"/>
    </p:embeddedFont>
    <p:embeddedFont>
      <p:font typeface="Fjalla One" panose="02000506040000020004" pitchFamily="2" charset="0"/>
      <p:regular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7F87D56-5610-4E6E-A0D8-DBD28597130C}">
  <a:tblStyle styleId="{47F87D56-5610-4E6E-A0D8-DBD2859713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varScale="1">
        <p:scale>
          <a:sx n="103" d="100"/>
          <a:sy n="103" d="100"/>
        </p:scale>
        <p:origin x="835"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1"/>
        <p:cNvGrpSpPr/>
        <p:nvPr/>
      </p:nvGrpSpPr>
      <p:grpSpPr>
        <a:xfrm>
          <a:off x="0" y="0"/>
          <a:ext cx="0" cy="0"/>
          <a:chOff x="0" y="0"/>
          <a:chExt cx="0" cy="0"/>
        </a:xfrm>
      </p:grpSpPr>
      <p:sp>
        <p:nvSpPr>
          <p:cNvPr id="2242" name="Google Shape;2242;g1c1013b6a10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3" name="Google Shape;2243;g1c1013b6a10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5514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8"/>
        <p:cNvGrpSpPr/>
        <p:nvPr/>
      </p:nvGrpSpPr>
      <p:grpSpPr>
        <a:xfrm>
          <a:off x="0" y="0"/>
          <a:ext cx="0" cy="0"/>
          <a:chOff x="0" y="0"/>
          <a:chExt cx="0" cy="0"/>
        </a:xfrm>
      </p:grpSpPr>
      <p:sp>
        <p:nvSpPr>
          <p:cNvPr id="2279" name="Google Shape;2279;g1c1013b6a10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0" name="Google Shape;2280;g1c1013b6a10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20037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1"/>
        <p:cNvGrpSpPr/>
        <p:nvPr/>
      </p:nvGrpSpPr>
      <p:grpSpPr>
        <a:xfrm>
          <a:off x="0" y="0"/>
          <a:ext cx="0" cy="0"/>
          <a:chOff x="0" y="0"/>
          <a:chExt cx="0" cy="0"/>
        </a:xfrm>
      </p:grpSpPr>
      <p:sp>
        <p:nvSpPr>
          <p:cNvPr id="2242" name="Google Shape;2242;g1c1013b6a10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3" name="Google Shape;2243;g1c1013b6a10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20423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1"/>
        <p:cNvGrpSpPr/>
        <p:nvPr/>
      </p:nvGrpSpPr>
      <p:grpSpPr>
        <a:xfrm>
          <a:off x="0" y="0"/>
          <a:ext cx="0" cy="0"/>
          <a:chOff x="0" y="0"/>
          <a:chExt cx="0" cy="0"/>
        </a:xfrm>
      </p:grpSpPr>
      <p:sp>
        <p:nvSpPr>
          <p:cNvPr id="2242" name="Google Shape;2242;g1c1013b6a10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3" name="Google Shape;2243;g1c1013b6a10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9192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8"/>
        <p:cNvGrpSpPr/>
        <p:nvPr/>
      </p:nvGrpSpPr>
      <p:grpSpPr>
        <a:xfrm>
          <a:off x="0" y="0"/>
          <a:ext cx="0" cy="0"/>
          <a:chOff x="0" y="0"/>
          <a:chExt cx="0" cy="0"/>
        </a:xfrm>
      </p:grpSpPr>
      <p:sp>
        <p:nvSpPr>
          <p:cNvPr id="2279" name="Google Shape;2279;g1c1013b6a10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0" name="Google Shape;2280;g1c1013b6a10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66852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2486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4817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6753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1c1013b6a10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1c1013b6a10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81477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03938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15141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08404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84708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0"/>
        <p:cNvGrpSpPr/>
        <p:nvPr/>
      </p:nvGrpSpPr>
      <p:grpSpPr>
        <a:xfrm>
          <a:off x="0" y="0"/>
          <a:ext cx="0" cy="0"/>
          <a:chOff x="0" y="0"/>
          <a:chExt cx="0" cy="0"/>
        </a:xfrm>
      </p:grpSpPr>
      <p:sp>
        <p:nvSpPr>
          <p:cNvPr id="2711" name="Google Shape;2711;g1c1013b6a10_0_1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2" name="Google Shape;2712;g1c1013b6a10_0_1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0"/>
        <p:cNvGrpSpPr/>
        <p:nvPr/>
      </p:nvGrpSpPr>
      <p:grpSpPr>
        <a:xfrm>
          <a:off x="0" y="0"/>
          <a:ext cx="0" cy="0"/>
          <a:chOff x="0" y="0"/>
          <a:chExt cx="0" cy="0"/>
        </a:xfrm>
      </p:grpSpPr>
      <p:sp>
        <p:nvSpPr>
          <p:cNvPr id="2711" name="Google Shape;2711;g1c1013b6a10_0_1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2" name="Google Shape;2712;g1c1013b6a10_0_1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3580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0"/>
        <p:cNvGrpSpPr/>
        <p:nvPr/>
      </p:nvGrpSpPr>
      <p:grpSpPr>
        <a:xfrm>
          <a:off x="0" y="0"/>
          <a:ext cx="0" cy="0"/>
          <a:chOff x="0" y="0"/>
          <a:chExt cx="0" cy="0"/>
        </a:xfrm>
      </p:grpSpPr>
      <p:sp>
        <p:nvSpPr>
          <p:cNvPr id="2131" name="Google Shape;2131;g1c1013b6a10_0_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2" name="Google Shape;2132;g1c1013b6a10_0_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68343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10242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3"/>
        <p:cNvGrpSpPr/>
        <p:nvPr/>
      </p:nvGrpSpPr>
      <p:grpSpPr>
        <a:xfrm>
          <a:off x="0" y="0"/>
          <a:ext cx="0" cy="0"/>
          <a:chOff x="0" y="0"/>
          <a:chExt cx="0" cy="0"/>
        </a:xfrm>
      </p:grpSpPr>
      <p:sp>
        <p:nvSpPr>
          <p:cNvPr id="2284" name="Google Shape;2284;g1c0f96f7e9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5" name="Google Shape;2285;g1c0f96f7e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126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1"/>
        <p:cNvGrpSpPr/>
        <p:nvPr/>
      </p:nvGrpSpPr>
      <p:grpSpPr>
        <a:xfrm>
          <a:off x="0" y="0"/>
          <a:ext cx="0" cy="0"/>
          <a:chOff x="0" y="0"/>
          <a:chExt cx="0" cy="0"/>
        </a:xfrm>
      </p:grpSpPr>
      <p:sp>
        <p:nvSpPr>
          <p:cNvPr id="1922" name="Google Shape;1922;g1c1013b6a1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3" name="Google Shape;1923;g1c1013b6a1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5"/>
        <p:cNvGrpSpPr/>
        <p:nvPr/>
      </p:nvGrpSpPr>
      <p:grpSpPr>
        <a:xfrm>
          <a:off x="0" y="0"/>
          <a:ext cx="0" cy="0"/>
          <a:chOff x="0" y="0"/>
          <a:chExt cx="0" cy="0"/>
        </a:xfrm>
      </p:grpSpPr>
      <p:sp>
        <p:nvSpPr>
          <p:cNvPr id="3676" name="Google Shape;3676;g1c1013b6a10_0_1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7" name="Google Shape;3677;g1c1013b6a10_0_1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5"/>
        <p:cNvGrpSpPr/>
        <p:nvPr/>
      </p:nvGrpSpPr>
      <p:grpSpPr>
        <a:xfrm>
          <a:off x="0" y="0"/>
          <a:ext cx="0" cy="0"/>
          <a:chOff x="0" y="0"/>
          <a:chExt cx="0" cy="0"/>
        </a:xfrm>
      </p:grpSpPr>
      <p:sp>
        <p:nvSpPr>
          <p:cNvPr id="2126" name="Google Shape;2126;g1c0f96f7e9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7" name="Google Shape;2127;g1c0f96f7e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0"/>
        <p:cNvGrpSpPr/>
        <p:nvPr/>
      </p:nvGrpSpPr>
      <p:grpSpPr>
        <a:xfrm>
          <a:off x="0" y="0"/>
          <a:ext cx="0" cy="0"/>
          <a:chOff x="0" y="0"/>
          <a:chExt cx="0" cy="0"/>
        </a:xfrm>
      </p:grpSpPr>
      <p:sp>
        <p:nvSpPr>
          <p:cNvPr id="2131" name="Google Shape;2131;g1c1013b6a10_0_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2" name="Google Shape;2132;g1c1013b6a10_0_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9"/>
        <p:cNvGrpSpPr/>
        <p:nvPr/>
      </p:nvGrpSpPr>
      <p:grpSpPr>
        <a:xfrm>
          <a:off x="0" y="0"/>
          <a:ext cx="0" cy="0"/>
          <a:chOff x="0" y="0"/>
          <a:chExt cx="0" cy="0"/>
        </a:xfrm>
      </p:grpSpPr>
      <p:sp>
        <p:nvSpPr>
          <p:cNvPr id="2140" name="Google Shape;2140;g1c1013b6a10_0_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1" name="Google Shape;2141;g1c1013b6a10_0_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4"/>
        <p:cNvGrpSpPr/>
        <p:nvPr/>
      </p:nvGrpSpPr>
      <p:grpSpPr>
        <a:xfrm>
          <a:off x="0" y="0"/>
          <a:ext cx="0" cy="0"/>
          <a:chOff x="0" y="0"/>
          <a:chExt cx="0" cy="0"/>
        </a:xfrm>
      </p:grpSpPr>
      <p:sp>
        <p:nvSpPr>
          <p:cNvPr id="2145" name="Google Shape;2145;g1c1013b6a10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6" name="Google Shape;2146;g1c1013b6a10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6"/>
        <p:cNvGrpSpPr/>
        <p:nvPr/>
      </p:nvGrpSpPr>
      <p:grpSpPr>
        <a:xfrm>
          <a:off x="0" y="0"/>
          <a:ext cx="0" cy="0"/>
          <a:chOff x="0" y="0"/>
          <a:chExt cx="0" cy="0"/>
        </a:xfrm>
      </p:grpSpPr>
      <p:sp>
        <p:nvSpPr>
          <p:cNvPr id="2237" name="Google Shape;2237;g1c1013b6a10_0_9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8" name="Google Shape;2238;g1c1013b6a10_0_9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1"/>
        <p:cNvGrpSpPr/>
        <p:nvPr/>
      </p:nvGrpSpPr>
      <p:grpSpPr>
        <a:xfrm>
          <a:off x="0" y="0"/>
          <a:ext cx="0" cy="0"/>
          <a:chOff x="0" y="0"/>
          <a:chExt cx="0" cy="0"/>
        </a:xfrm>
      </p:grpSpPr>
      <p:sp>
        <p:nvSpPr>
          <p:cNvPr id="2242" name="Google Shape;2242;g1c1013b6a10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3" name="Google Shape;2243;g1c1013b6a10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5" r:id="rId5"/>
    <p:sldLayoutId id="2147483656" r:id="rId6"/>
    <p:sldLayoutId id="2147483657" r:id="rId7"/>
    <p:sldLayoutId id="2147483658" r:id="rId8"/>
    <p:sldLayoutId id="2147483659"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70" r:id="rId18"/>
    <p:sldLayoutId id="2147483671" r:id="rId19"/>
    <p:sldLayoutId id="2147483672" r:id="rId20"/>
    <p:sldLayoutId id="2147483673" r:id="rId21"/>
    <p:sldLayoutId id="2147483674" r:id="rId22"/>
    <p:sldLayoutId id="2147483675" r:id="rId23"/>
    <p:sldLayoutId id="2147483676" r:id="rId24"/>
    <p:sldLayoutId id="2147483678"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hyperlink" Target="http://192.168.244.128/?fbclid=IwAR38ZKGxjkmMU80o6oDuL0DQmqe_c_4-yOJlokP94ttKuezhHJBeyH81Y3A" TargetMode="External"/><Relationship Id="rId2" Type="http://schemas.openxmlformats.org/officeDocument/2006/relationships/notesSlide" Target="../notesSlides/notesSlide21.xml"/><Relationship Id="rId1" Type="http://schemas.openxmlformats.org/officeDocument/2006/relationships/slideLayout" Target="../slideLayouts/slideLayout10.xml"/><Relationship Id="rId5" Type="http://schemas.openxmlformats.org/officeDocument/2006/relationships/image" Target="../media/image11.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hyperlink" Target="mailto:20520338@gm.uit.edu.vn" TargetMode="External"/><Relationship Id="rId2" Type="http://schemas.openxmlformats.org/officeDocument/2006/relationships/notesSlide" Target="../notesSlides/notesSlide30.xml"/><Relationship Id="rId1" Type="http://schemas.openxmlformats.org/officeDocument/2006/relationships/slideLayout" Target="../slideLayouts/slideLayout18.xml"/><Relationship Id="rId4" Type="http://schemas.openxmlformats.org/officeDocument/2006/relationships/hyperlink" Target="mailto:20521313@gm.uit.edu.vn"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78660" y="3020040"/>
            <a:ext cx="2622342" cy="2201662"/>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448602" y="1110908"/>
            <a:ext cx="8475510" cy="199722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b="1" dirty="0">
                <a:solidFill>
                  <a:srgbClr val="0000FF"/>
                </a:solidFill>
                <a:latin typeface="Calibri"/>
                <a:ea typeface="Calibri"/>
                <a:cs typeface="Calibri"/>
                <a:sym typeface="Calibri"/>
              </a:rPr>
              <a:t>Đề tài 2: </a:t>
            </a:r>
            <a:r>
              <a:rPr lang="en-US" sz="3600" b="1" dirty="0" err="1">
                <a:solidFill>
                  <a:srgbClr val="0000FF"/>
                </a:solidFill>
                <a:latin typeface="Calibri"/>
                <a:ea typeface="Calibri"/>
                <a:cs typeface="Calibri"/>
                <a:sym typeface="Calibri"/>
              </a:rPr>
              <a:t>Xây</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dựng</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mô</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hình</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và</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kịch</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bản</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tấn</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công</a:t>
            </a:r>
            <a:r>
              <a:rPr lang="en-US" sz="3600" b="1" dirty="0">
                <a:solidFill>
                  <a:srgbClr val="0000FF"/>
                </a:solidFill>
                <a:latin typeface="Calibri"/>
                <a:ea typeface="Calibri"/>
                <a:cs typeface="Calibri"/>
                <a:sym typeface="Calibri"/>
              </a:rPr>
              <a:t> MITM </a:t>
            </a:r>
            <a:r>
              <a:rPr lang="en-US" sz="3600" b="1" dirty="0" err="1">
                <a:solidFill>
                  <a:srgbClr val="0000FF"/>
                </a:solidFill>
                <a:latin typeface="Calibri"/>
                <a:ea typeface="Calibri"/>
                <a:cs typeface="Calibri"/>
                <a:sym typeface="Calibri"/>
              </a:rPr>
              <a:t>với</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các</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giao</a:t>
            </a:r>
            <a:r>
              <a:rPr lang="en-US" sz="3600" b="1" dirty="0">
                <a:solidFill>
                  <a:srgbClr val="0000FF"/>
                </a:solidFill>
                <a:latin typeface="Calibri"/>
                <a:ea typeface="Calibri"/>
                <a:cs typeface="Calibri"/>
                <a:sym typeface="Calibri"/>
              </a:rPr>
              <a:t> </a:t>
            </a:r>
            <a:r>
              <a:rPr lang="en-US" sz="3600" b="1" dirty="0" err="1">
                <a:solidFill>
                  <a:srgbClr val="0000FF"/>
                </a:solidFill>
                <a:latin typeface="Calibri"/>
                <a:ea typeface="Calibri"/>
                <a:cs typeface="Calibri"/>
                <a:sym typeface="Calibri"/>
              </a:rPr>
              <a:t>thức</a:t>
            </a:r>
            <a:r>
              <a:rPr lang="en-US" sz="3600" b="1" dirty="0">
                <a:solidFill>
                  <a:srgbClr val="0000FF"/>
                </a:solidFill>
                <a:latin typeface="Calibri"/>
                <a:ea typeface="Calibri"/>
                <a:cs typeface="Calibri"/>
                <a:sym typeface="Calibri"/>
              </a:rPr>
              <a:t> HTTP/HTTPS</a:t>
            </a:r>
            <a:endParaRPr lang="en-US" sz="3600" i="1" dirty="0">
              <a:latin typeface="Calibri"/>
              <a:ea typeface="Calibri"/>
              <a:cs typeface="Calibri"/>
              <a:sym typeface="Calibri"/>
            </a:endParaRPr>
          </a:p>
        </p:txBody>
      </p:sp>
      <p:sp>
        <p:nvSpPr>
          <p:cNvPr id="1885" name="Google Shape;1885;p35"/>
          <p:cNvSpPr txBox="1">
            <a:spLocks noGrp="1"/>
          </p:cNvSpPr>
          <p:nvPr>
            <p:ph type="subTitle" idx="1"/>
          </p:nvPr>
        </p:nvSpPr>
        <p:spPr>
          <a:xfrm>
            <a:off x="5596083" y="3546792"/>
            <a:ext cx="3481200" cy="11999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300" b="1" dirty="0">
                <a:solidFill>
                  <a:srgbClr val="0000FF"/>
                </a:solidFill>
                <a:latin typeface="Barlow Semi Condensed"/>
                <a:ea typeface="Barlow Semi Condensed"/>
                <a:cs typeface="Barlow Semi Condensed"/>
                <a:sym typeface="Barlow Semi Condensed"/>
              </a:rPr>
              <a:t>Nhóm: 9 </a:t>
            </a:r>
          </a:p>
          <a:p>
            <a:pPr marL="0" lvl="0" indent="0" algn="l" rtl="0">
              <a:spcBef>
                <a:spcPts val="0"/>
              </a:spcBef>
              <a:spcAft>
                <a:spcPts val="0"/>
              </a:spcAft>
              <a:buClr>
                <a:schemeClr val="dk1"/>
              </a:buClr>
              <a:buSzPts val="1100"/>
              <a:buFont typeface="Arial"/>
              <a:buNone/>
            </a:pPr>
            <a:r>
              <a:rPr lang="en" sz="2300" b="1" dirty="0">
                <a:solidFill>
                  <a:srgbClr val="0000FF"/>
                </a:solidFill>
                <a:latin typeface="Barlow Semi Condensed"/>
                <a:ea typeface="Barlow Semi Condensed"/>
                <a:cs typeface="Barlow Semi Condensed"/>
                <a:sym typeface="Barlow Semi Condensed"/>
              </a:rPr>
              <a:t>Môn    : NT205.O11.ANTT</a:t>
            </a:r>
            <a:endParaRPr sz="2300" b="1" dirty="0">
              <a:solidFill>
                <a:srgbClr val="0000FF"/>
              </a:solidFill>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sz="2300" b="1" dirty="0">
                <a:solidFill>
                  <a:srgbClr val="0000FF"/>
                </a:solidFill>
                <a:latin typeface="Barlow Semi Condensed"/>
                <a:ea typeface="Barlow Semi Condensed"/>
                <a:cs typeface="Barlow Semi Condensed"/>
                <a:sym typeface="Barlow Semi Condensed"/>
              </a:rPr>
              <a:t>GVHD : Nguyễn Công Danh</a:t>
            </a:r>
            <a:endParaRPr sz="2300" dirty="0">
              <a:solidFill>
                <a:schemeClr val="accent1"/>
              </a:solidFill>
            </a:endParaRPr>
          </a:p>
          <a:p>
            <a:pPr marL="0" lvl="0" indent="0" algn="r" rtl="0">
              <a:spcBef>
                <a:spcPts val="0"/>
              </a:spcBef>
              <a:spcAft>
                <a:spcPts val="0"/>
              </a:spcAft>
              <a:buNone/>
            </a:pPr>
            <a:endParaRPr sz="2300" dirty="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4"/>
        <p:cNvGrpSpPr/>
        <p:nvPr/>
      </p:nvGrpSpPr>
      <p:grpSpPr>
        <a:xfrm>
          <a:off x="0" y="0"/>
          <a:ext cx="0" cy="0"/>
          <a:chOff x="0" y="0"/>
          <a:chExt cx="0" cy="0"/>
        </a:xfrm>
      </p:grpSpPr>
      <p:sp>
        <p:nvSpPr>
          <p:cNvPr id="2245" name="Google Shape;2245;p53"/>
          <p:cNvSpPr txBox="1">
            <a:spLocks noGrp="1"/>
          </p:cNvSpPr>
          <p:nvPr>
            <p:ph type="body" idx="2"/>
          </p:nvPr>
        </p:nvSpPr>
        <p:spPr>
          <a:xfrm>
            <a:off x="1052699" y="878948"/>
            <a:ext cx="7088155" cy="3685618"/>
          </a:xfrm>
          <a:prstGeom prst="rect">
            <a:avLst/>
          </a:prstGeom>
        </p:spPr>
        <p:txBody>
          <a:bodyPr spcFirstLastPara="1" wrap="square" lIns="91425" tIns="91425" rIns="91425" bIns="91425" anchor="t" anchorCtr="0">
            <a:noAutofit/>
          </a:bodyPr>
          <a:lstStyle/>
          <a:p>
            <a:pPr marL="457200" lvl="0" indent="0" algn="just" rtl="0">
              <a:spcBef>
                <a:spcPts val="0"/>
              </a:spcBef>
              <a:spcAft>
                <a:spcPts val="500"/>
              </a:spcAft>
              <a:buNone/>
            </a:pPr>
            <a:r>
              <a:rPr lang="en" sz="1700" dirty="0">
                <a:solidFill>
                  <a:schemeClr val="accent1"/>
                </a:solidFill>
                <a:latin typeface="Times New Roman" panose="02020603050405020304" pitchFamily="18" charset="0"/>
                <a:ea typeface="Times New Roman"/>
                <a:cs typeface="Times New Roman" panose="02020603050405020304" pitchFamily="18" charset="0"/>
                <a:sym typeface="Times New Roman"/>
              </a:rPr>
              <a:t>.</a:t>
            </a:r>
          </a:p>
        </p:txBody>
      </p:sp>
      <p:sp>
        <p:nvSpPr>
          <p:cNvPr id="2246" name="Google Shape;2246;p53"/>
          <p:cNvSpPr txBox="1">
            <a:spLocks noGrp="1"/>
          </p:cNvSpPr>
          <p:nvPr>
            <p:ph type="subTitle" idx="1"/>
          </p:nvPr>
        </p:nvSpPr>
        <p:spPr>
          <a:xfrm>
            <a:off x="1052699" y="194934"/>
            <a:ext cx="6297942" cy="38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800" b="1" dirty="0">
                <a:solidFill>
                  <a:srgbClr val="0000FF"/>
                </a:solidFill>
                <a:latin typeface="Calibri"/>
                <a:ea typeface="Calibri"/>
                <a:cs typeface="Calibri"/>
                <a:sym typeface="Calibri"/>
              </a:rPr>
              <a:t>MITM </a:t>
            </a:r>
            <a:r>
              <a:rPr lang="en-US" sz="1800" b="1" dirty="0" err="1">
                <a:solidFill>
                  <a:srgbClr val="0000FF"/>
                </a:solidFill>
                <a:latin typeface="Calibri"/>
                <a:ea typeface="Calibri"/>
                <a:cs typeface="Calibri"/>
                <a:sym typeface="Calibri"/>
              </a:rPr>
              <a:t>và</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một</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số</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kỹ</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thuật</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tấn</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công</a:t>
            </a:r>
            <a:r>
              <a:rPr lang="en-US" sz="1800" b="1" dirty="0">
                <a:solidFill>
                  <a:srgbClr val="0000FF"/>
                </a:solidFill>
                <a:latin typeface="Calibri"/>
                <a:ea typeface="Calibri"/>
                <a:cs typeface="Calibri"/>
                <a:sym typeface="Calibri"/>
              </a:rPr>
              <a:t> MITM </a:t>
            </a:r>
            <a:r>
              <a:rPr lang="en-US" sz="1800" b="1" dirty="0" err="1">
                <a:solidFill>
                  <a:srgbClr val="0000FF"/>
                </a:solidFill>
                <a:latin typeface="Calibri"/>
                <a:ea typeface="Calibri"/>
                <a:cs typeface="Calibri"/>
                <a:sym typeface="Calibri"/>
              </a:rPr>
              <a:t>theo</a:t>
            </a:r>
            <a:r>
              <a:rPr lang="en-US" sz="1800" b="1" dirty="0">
                <a:solidFill>
                  <a:srgbClr val="0000FF"/>
                </a:solidFill>
                <a:latin typeface="Calibri"/>
                <a:ea typeface="Calibri"/>
                <a:cs typeface="Calibri"/>
                <a:sym typeface="Calibri"/>
              </a:rPr>
              <a:t> MITRE ATT@CK</a:t>
            </a:r>
            <a:endParaRPr sz="1800" b="1" dirty="0">
              <a:solidFill>
                <a:srgbClr val="0000FF"/>
              </a:solidFill>
              <a:latin typeface="Calibri"/>
              <a:ea typeface="Calibri"/>
              <a:cs typeface="Calibri"/>
              <a:sym typeface="Calibri"/>
            </a:endParaRPr>
          </a:p>
        </p:txBody>
      </p:sp>
      <p:sp>
        <p:nvSpPr>
          <p:cNvPr id="2" name="AutoShape 2" descr="Man-in-the-Middle Attack (MITM)">
            <a:extLst>
              <a:ext uri="{FF2B5EF4-FFF2-40B4-BE49-F238E27FC236}">
                <a16:creationId xmlns:a16="http://schemas.microsoft.com/office/drawing/2014/main" id="{652EBE2F-750D-1C37-9542-5CDEE9D23C2C}"/>
              </a:ext>
            </a:extLst>
          </p:cNvPr>
          <p:cNvSpPr>
            <a:spLocks noChangeAspect="1" noChangeArrowheads="1"/>
          </p:cNvSpPr>
          <p:nvPr/>
        </p:nvSpPr>
        <p:spPr bwMode="auto">
          <a:xfrm>
            <a:off x="4419600" y="2419350"/>
            <a:ext cx="2215116" cy="221511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a:extLst>
              <a:ext uri="{FF2B5EF4-FFF2-40B4-BE49-F238E27FC236}">
                <a16:creationId xmlns:a16="http://schemas.microsoft.com/office/drawing/2014/main" id="{1A9417AA-A77F-4609-2EFF-7E1CBF6A9B6A}"/>
              </a:ext>
            </a:extLst>
          </p:cNvPr>
          <p:cNvPicPr>
            <a:picLocks noChangeAspect="1"/>
          </p:cNvPicPr>
          <p:nvPr/>
        </p:nvPicPr>
        <p:blipFill>
          <a:blip r:embed="rId3"/>
          <a:stretch>
            <a:fillRect/>
          </a:stretch>
        </p:blipFill>
        <p:spPr>
          <a:xfrm>
            <a:off x="340242" y="808064"/>
            <a:ext cx="8300484" cy="3905196"/>
          </a:xfrm>
          <a:prstGeom prst="rect">
            <a:avLst/>
          </a:prstGeom>
        </p:spPr>
      </p:pic>
    </p:spTree>
    <p:extLst>
      <p:ext uri="{BB962C8B-B14F-4D97-AF65-F5344CB8AC3E}">
        <p14:creationId xmlns:p14="http://schemas.microsoft.com/office/powerpoint/2010/main" val="1519966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81"/>
        <p:cNvGrpSpPr/>
        <p:nvPr/>
      </p:nvGrpSpPr>
      <p:grpSpPr>
        <a:xfrm>
          <a:off x="0" y="0"/>
          <a:ext cx="0" cy="0"/>
          <a:chOff x="0" y="0"/>
          <a:chExt cx="0" cy="0"/>
        </a:xfrm>
      </p:grpSpPr>
      <p:sp>
        <p:nvSpPr>
          <p:cNvPr id="2282" name="Google Shape;2282;p59"/>
          <p:cNvSpPr txBox="1">
            <a:spLocks noGrp="1"/>
          </p:cNvSpPr>
          <p:nvPr>
            <p:ph type="title"/>
          </p:nvPr>
        </p:nvSpPr>
        <p:spPr>
          <a:xfrm>
            <a:off x="1748250" y="1318752"/>
            <a:ext cx="5602391" cy="15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b="1" dirty="0">
                <a:solidFill>
                  <a:srgbClr val="0000FF"/>
                </a:solidFill>
                <a:latin typeface="Times New Roman"/>
                <a:ea typeface="Times New Roman"/>
                <a:cs typeface="Times New Roman"/>
                <a:sym typeface="Times New Roman"/>
              </a:rPr>
              <a:t>II – Mô hình</a:t>
            </a:r>
            <a:endParaRPr sz="4700" b="1" dirty="0">
              <a:solidFill>
                <a:srgbClr val="0000FF"/>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526411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44"/>
        <p:cNvGrpSpPr/>
        <p:nvPr/>
      </p:nvGrpSpPr>
      <p:grpSpPr>
        <a:xfrm>
          <a:off x="0" y="0"/>
          <a:ext cx="0" cy="0"/>
          <a:chOff x="0" y="0"/>
          <a:chExt cx="0" cy="0"/>
        </a:xfrm>
      </p:grpSpPr>
      <p:sp>
        <p:nvSpPr>
          <p:cNvPr id="2245" name="Google Shape;2245;p53"/>
          <p:cNvSpPr txBox="1">
            <a:spLocks noGrp="1"/>
          </p:cNvSpPr>
          <p:nvPr>
            <p:ph type="body" idx="2"/>
          </p:nvPr>
        </p:nvSpPr>
        <p:spPr>
          <a:xfrm>
            <a:off x="1052699" y="878948"/>
            <a:ext cx="7088155" cy="3685618"/>
          </a:xfrm>
          <a:prstGeom prst="rect">
            <a:avLst/>
          </a:prstGeom>
        </p:spPr>
        <p:txBody>
          <a:bodyPr spcFirstLastPara="1" wrap="square" lIns="91425" tIns="91425" rIns="91425" bIns="91425" anchor="t" anchorCtr="0">
            <a:noAutofit/>
          </a:bodyPr>
          <a:lstStyle/>
          <a:p>
            <a:pPr marL="457200" lvl="0" indent="0" algn="just" rtl="0">
              <a:spcBef>
                <a:spcPts val="0"/>
              </a:spcBef>
              <a:spcAft>
                <a:spcPts val="500"/>
              </a:spcAft>
              <a:buNone/>
            </a:pPr>
            <a:r>
              <a:rPr lang="en" sz="1700" dirty="0">
                <a:solidFill>
                  <a:schemeClr val="accent1"/>
                </a:solidFill>
                <a:latin typeface="Times New Roman" panose="02020603050405020304" pitchFamily="18" charset="0"/>
                <a:ea typeface="Times New Roman"/>
                <a:cs typeface="Times New Roman" panose="02020603050405020304" pitchFamily="18" charset="0"/>
                <a:sym typeface="Times New Roman"/>
              </a:rPr>
              <a:t>.</a:t>
            </a:r>
          </a:p>
        </p:txBody>
      </p:sp>
      <p:sp>
        <p:nvSpPr>
          <p:cNvPr id="2246" name="Google Shape;2246;p53"/>
          <p:cNvSpPr txBox="1">
            <a:spLocks noGrp="1"/>
          </p:cNvSpPr>
          <p:nvPr>
            <p:ph type="subTitle" idx="1"/>
          </p:nvPr>
        </p:nvSpPr>
        <p:spPr>
          <a:xfrm>
            <a:off x="1052699" y="194934"/>
            <a:ext cx="6297942" cy="38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800" b="1" dirty="0" err="1">
                <a:solidFill>
                  <a:srgbClr val="0000FF"/>
                </a:solidFill>
                <a:latin typeface="Calibri"/>
                <a:ea typeface="Calibri"/>
                <a:cs typeface="Calibri"/>
                <a:sym typeface="Calibri"/>
              </a:rPr>
              <a:t>Mô</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hình</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mạng</a:t>
            </a:r>
            <a:r>
              <a:rPr lang="en-US" sz="1800" b="1" dirty="0">
                <a:solidFill>
                  <a:srgbClr val="0000FF"/>
                </a:solidFill>
                <a:latin typeface="Calibri"/>
                <a:ea typeface="Calibri"/>
                <a:cs typeface="Calibri"/>
                <a:sym typeface="Calibri"/>
              </a:rPr>
              <a:t> </a:t>
            </a:r>
            <a:endParaRPr sz="1800" b="1" dirty="0">
              <a:solidFill>
                <a:srgbClr val="0000FF"/>
              </a:solidFill>
              <a:latin typeface="Calibri"/>
              <a:ea typeface="Calibri"/>
              <a:cs typeface="Calibri"/>
              <a:sym typeface="Calibri"/>
            </a:endParaRPr>
          </a:p>
        </p:txBody>
      </p:sp>
      <p:sp>
        <p:nvSpPr>
          <p:cNvPr id="2" name="AutoShape 2" descr="Man-in-the-Middle Attack (MITM)">
            <a:extLst>
              <a:ext uri="{FF2B5EF4-FFF2-40B4-BE49-F238E27FC236}">
                <a16:creationId xmlns:a16="http://schemas.microsoft.com/office/drawing/2014/main" id="{652EBE2F-750D-1C37-9542-5CDEE9D23C2C}"/>
              </a:ext>
            </a:extLst>
          </p:cNvPr>
          <p:cNvSpPr>
            <a:spLocks noChangeAspect="1" noChangeArrowheads="1"/>
          </p:cNvSpPr>
          <p:nvPr/>
        </p:nvSpPr>
        <p:spPr bwMode="auto">
          <a:xfrm>
            <a:off x="4419600" y="2419350"/>
            <a:ext cx="2215116" cy="221511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0A9E0180-0174-B42D-1F6F-75418CBE4F26}"/>
              </a:ext>
            </a:extLst>
          </p:cNvPr>
          <p:cNvPicPr>
            <a:picLocks noChangeAspect="1"/>
          </p:cNvPicPr>
          <p:nvPr/>
        </p:nvPicPr>
        <p:blipFill>
          <a:blip r:embed="rId3"/>
          <a:stretch>
            <a:fillRect/>
          </a:stretch>
        </p:blipFill>
        <p:spPr>
          <a:xfrm>
            <a:off x="2676293" y="715331"/>
            <a:ext cx="4319610" cy="4177575"/>
          </a:xfrm>
          <a:prstGeom prst="rect">
            <a:avLst/>
          </a:prstGeom>
        </p:spPr>
      </p:pic>
    </p:spTree>
    <p:extLst>
      <p:ext uri="{BB962C8B-B14F-4D97-AF65-F5344CB8AC3E}">
        <p14:creationId xmlns:p14="http://schemas.microsoft.com/office/powerpoint/2010/main" val="7590854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44"/>
        <p:cNvGrpSpPr/>
        <p:nvPr/>
      </p:nvGrpSpPr>
      <p:grpSpPr>
        <a:xfrm>
          <a:off x="0" y="0"/>
          <a:ext cx="0" cy="0"/>
          <a:chOff x="0" y="0"/>
          <a:chExt cx="0" cy="0"/>
        </a:xfrm>
      </p:grpSpPr>
      <p:sp>
        <p:nvSpPr>
          <p:cNvPr id="2245" name="Google Shape;2245;p53"/>
          <p:cNvSpPr txBox="1">
            <a:spLocks noGrp="1"/>
          </p:cNvSpPr>
          <p:nvPr>
            <p:ph type="body" idx="2"/>
          </p:nvPr>
        </p:nvSpPr>
        <p:spPr>
          <a:xfrm>
            <a:off x="929268" y="878948"/>
            <a:ext cx="7396975" cy="3685618"/>
          </a:xfrm>
          <a:prstGeom prst="rect">
            <a:avLst/>
          </a:prstGeom>
        </p:spPr>
        <p:txBody>
          <a:bodyPr spcFirstLastPara="1" wrap="square" lIns="91425" tIns="91425" rIns="91425" bIns="91425" anchor="t" anchorCtr="0">
            <a:noAutofit/>
          </a:bodyPr>
          <a:lstStyle/>
          <a:p>
            <a:pPr marL="457200" lvl="0" indent="0" rtl="0">
              <a:spcBef>
                <a:spcPts val="0"/>
              </a:spcBef>
              <a:spcAft>
                <a:spcPts val="500"/>
              </a:spcAft>
              <a:buNone/>
            </a:pPr>
            <a:r>
              <a:rPr lang="en-US" sz="1700" b="1"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1. </a:t>
            </a:r>
            <a:r>
              <a:rPr lang="en-US" sz="1700" b="1" dirty="0" err="1">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Các</a:t>
            </a:r>
            <a:r>
              <a:rPr lang="en-US" sz="1700" b="1"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tool </a:t>
            </a:r>
            <a:r>
              <a:rPr lang="en-US" sz="1700" b="1" dirty="0" err="1">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sử</a:t>
            </a:r>
            <a:r>
              <a:rPr lang="en-US" sz="1700" b="1"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a:t>
            </a:r>
            <a:r>
              <a:rPr lang="en-US" sz="1700" b="1" dirty="0" err="1">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dụng</a:t>
            </a:r>
            <a:r>
              <a:rPr lang="en-US" sz="1700" b="1"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a:t>
            </a:r>
          </a:p>
          <a:p>
            <a:pPr marL="457200" lvl="0" indent="0" rtl="0">
              <a:spcBef>
                <a:spcPts val="0"/>
              </a:spcBef>
              <a:spcAft>
                <a:spcPts val="500"/>
              </a:spcAft>
              <a:buNone/>
            </a:pPr>
            <a:r>
              <a:rPr lang="en-US"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a:t>
            </a:r>
            <a:r>
              <a:rPr lang="en-US" sz="1700" dirty="0" err="1">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Bettercap</a:t>
            </a:r>
            <a:r>
              <a:rPr lang="en-US"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a:t>
            </a:r>
            <a:r>
              <a:rPr lang="en-US" sz="1700" dirty="0" err="1">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Mitmproxy</a:t>
            </a:r>
            <a:r>
              <a:rPr lang="en-US"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SET, Responder, </a:t>
            </a:r>
            <a:r>
              <a:rPr lang="en-US" sz="1700" dirty="0" err="1">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Hashcat</a:t>
            </a:r>
            <a:r>
              <a:rPr lang="en-US"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Psexec.py, </a:t>
            </a:r>
            <a:r>
              <a:rPr lang="en-US" sz="1700" dirty="0" err="1">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mimikatz</a:t>
            </a:r>
            <a:r>
              <a:rPr lang="en-US"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a:t>
            </a:r>
          </a:p>
          <a:p>
            <a:pPr marL="457200" lvl="0" indent="0" rtl="0">
              <a:spcBef>
                <a:spcPts val="0"/>
              </a:spcBef>
              <a:spcAft>
                <a:spcPts val="500"/>
              </a:spcAft>
              <a:buNone/>
            </a:pPr>
            <a:endParaRPr lang="en"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endParaRPr>
          </a:p>
          <a:p>
            <a:pPr marL="457200" lvl="0" indent="0" rtl="0">
              <a:spcBef>
                <a:spcPts val="0"/>
              </a:spcBef>
              <a:spcAft>
                <a:spcPts val="500"/>
              </a:spcAft>
              <a:buNone/>
            </a:pPr>
            <a:r>
              <a:rPr lang="en" sz="1700" b="1"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2. Kỹ thuật tấn công:</a:t>
            </a:r>
          </a:p>
          <a:p>
            <a:pPr marL="457200" lvl="0" indent="0" rtl="0">
              <a:spcBef>
                <a:spcPts val="0"/>
              </a:spcBef>
              <a:spcAft>
                <a:spcPts val="500"/>
              </a:spcAft>
              <a:buNone/>
            </a:pPr>
            <a:r>
              <a:rPr lang="en-US"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 ARP spoofing</a:t>
            </a:r>
          </a:p>
          <a:p>
            <a:pPr marL="457200" lvl="0" indent="0" rtl="0">
              <a:spcBef>
                <a:spcPts val="0"/>
              </a:spcBef>
              <a:spcAft>
                <a:spcPts val="500"/>
              </a:spcAft>
              <a:buNone/>
            </a:pPr>
            <a:r>
              <a:rPr lang="en-US"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 DNS spoofing</a:t>
            </a:r>
          </a:p>
          <a:p>
            <a:pPr marL="457200" lvl="0" indent="0" rtl="0">
              <a:spcBef>
                <a:spcPts val="0"/>
              </a:spcBef>
              <a:spcAft>
                <a:spcPts val="500"/>
              </a:spcAft>
              <a:buNone/>
            </a:pPr>
            <a:r>
              <a:rPr lang="en-US"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 Social engineering (mail phishing)</a:t>
            </a:r>
          </a:p>
          <a:p>
            <a:pPr marL="457200" lvl="0" indent="0" rtl="0">
              <a:spcBef>
                <a:spcPts val="0"/>
              </a:spcBef>
              <a:spcAft>
                <a:spcPts val="500"/>
              </a:spcAft>
              <a:buNone/>
            </a:pPr>
            <a:r>
              <a:rPr lang="en-US" sz="1700" dirty="0">
                <a:solidFill>
                  <a:schemeClr val="tx1">
                    <a:lumMod val="50000"/>
                  </a:schemeClr>
                </a:solidFill>
                <a:latin typeface="Times New Roman" panose="02020603050405020304" pitchFamily="18" charset="0"/>
                <a:ea typeface="Calibri" panose="020F0502020204030204" pitchFamily="34" charset="0"/>
                <a:cs typeface="Times New Roman" panose="02020603050405020304" pitchFamily="18" charset="0"/>
                <a:sym typeface="Times New Roman"/>
              </a:rPr>
              <a:t>	- LLMNR poisoning</a:t>
            </a:r>
          </a:p>
          <a:p>
            <a:pPr marL="457200" lvl="0" indent="0" rtl="0">
              <a:spcBef>
                <a:spcPts val="0"/>
              </a:spcBef>
              <a:spcAft>
                <a:spcPts val="500"/>
              </a:spcAft>
              <a:buNone/>
            </a:pPr>
            <a:endParaRPr lang="en" sz="1700" dirty="0">
              <a:solidFill>
                <a:schemeClr val="tx1">
                  <a:lumMod val="50000"/>
                </a:schemeClr>
              </a:solidFill>
              <a:latin typeface="Calibri" panose="020F0502020204030204" pitchFamily="34" charset="0"/>
              <a:ea typeface="Calibri" panose="020F0502020204030204" pitchFamily="34" charset="0"/>
              <a:cs typeface="Calibri" panose="020F0502020204030204" pitchFamily="34" charset="0"/>
              <a:sym typeface="Times New Roman"/>
            </a:endParaRPr>
          </a:p>
        </p:txBody>
      </p:sp>
      <p:sp>
        <p:nvSpPr>
          <p:cNvPr id="2246" name="Google Shape;2246;p53"/>
          <p:cNvSpPr txBox="1">
            <a:spLocks noGrp="1"/>
          </p:cNvSpPr>
          <p:nvPr>
            <p:ph type="subTitle" idx="1"/>
          </p:nvPr>
        </p:nvSpPr>
        <p:spPr>
          <a:xfrm>
            <a:off x="1052699" y="194934"/>
            <a:ext cx="6297942" cy="38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800" b="1" dirty="0" err="1">
                <a:solidFill>
                  <a:srgbClr val="0000FF"/>
                </a:solidFill>
                <a:latin typeface="Calibri"/>
                <a:ea typeface="Calibri"/>
                <a:cs typeface="Calibri"/>
                <a:sym typeface="Calibri"/>
              </a:rPr>
              <a:t>Các</a:t>
            </a:r>
            <a:r>
              <a:rPr lang="en-US" sz="1800" b="1" dirty="0">
                <a:solidFill>
                  <a:srgbClr val="0000FF"/>
                </a:solidFill>
                <a:latin typeface="Calibri"/>
                <a:ea typeface="Calibri"/>
                <a:cs typeface="Calibri"/>
                <a:sym typeface="Calibri"/>
              </a:rPr>
              <a:t> tool </a:t>
            </a:r>
            <a:r>
              <a:rPr lang="en-US" sz="1800" b="1" dirty="0" err="1">
                <a:solidFill>
                  <a:srgbClr val="0000FF"/>
                </a:solidFill>
                <a:latin typeface="Calibri"/>
                <a:ea typeface="Calibri"/>
                <a:cs typeface="Calibri"/>
                <a:sym typeface="Calibri"/>
              </a:rPr>
              <a:t>và</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kỹ</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thuật</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tấn</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công</a:t>
            </a:r>
            <a:endParaRPr sz="1800" b="1" dirty="0">
              <a:solidFill>
                <a:srgbClr val="0000FF"/>
              </a:solidFill>
              <a:latin typeface="Calibri"/>
              <a:ea typeface="Calibri"/>
              <a:cs typeface="Calibri"/>
              <a:sym typeface="Calibri"/>
            </a:endParaRPr>
          </a:p>
        </p:txBody>
      </p:sp>
      <p:sp>
        <p:nvSpPr>
          <p:cNvPr id="2" name="AutoShape 2" descr="Man-in-the-Middle Attack (MITM)">
            <a:extLst>
              <a:ext uri="{FF2B5EF4-FFF2-40B4-BE49-F238E27FC236}">
                <a16:creationId xmlns:a16="http://schemas.microsoft.com/office/drawing/2014/main" id="{652EBE2F-750D-1C37-9542-5CDEE9D23C2C}"/>
              </a:ext>
            </a:extLst>
          </p:cNvPr>
          <p:cNvSpPr>
            <a:spLocks noChangeAspect="1" noChangeArrowheads="1"/>
          </p:cNvSpPr>
          <p:nvPr/>
        </p:nvSpPr>
        <p:spPr bwMode="auto">
          <a:xfrm>
            <a:off x="4419600" y="2419350"/>
            <a:ext cx="2215116" cy="221511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989861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81"/>
        <p:cNvGrpSpPr/>
        <p:nvPr/>
      </p:nvGrpSpPr>
      <p:grpSpPr>
        <a:xfrm>
          <a:off x="0" y="0"/>
          <a:ext cx="0" cy="0"/>
          <a:chOff x="0" y="0"/>
          <a:chExt cx="0" cy="0"/>
        </a:xfrm>
      </p:grpSpPr>
      <p:sp>
        <p:nvSpPr>
          <p:cNvPr id="2282" name="Google Shape;2282;p59"/>
          <p:cNvSpPr txBox="1">
            <a:spLocks noGrp="1"/>
          </p:cNvSpPr>
          <p:nvPr>
            <p:ph type="title"/>
          </p:nvPr>
        </p:nvSpPr>
        <p:spPr>
          <a:xfrm>
            <a:off x="1748250" y="1318752"/>
            <a:ext cx="5602391" cy="15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b="1" dirty="0">
                <a:solidFill>
                  <a:srgbClr val="0000FF"/>
                </a:solidFill>
                <a:latin typeface="Times New Roman"/>
                <a:ea typeface="Times New Roman"/>
                <a:cs typeface="Times New Roman"/>
                <a:sym typeface="Times New Roman"/>
              </a:rPr>
              <a:t>III – Kịch bản tấn công</a:t>
            </a:r>
            <a:endParaRPr sz="4700" b="1" dirty="0">
              <a:solidFill>
                <a:srgbClr val="0000FF"/>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287" name="Google Shape;2287;p60"/>
          <p:cNvSpPr txBox="1">
            <a:spLocks noGrp="1"/>
          </p:cNvSpPr>
          <p:nvPr>
            <p:ph type="title"/>
          </p:nvPr>
        </p:nvSpPr>
        <p:spPr>
          <a:xfrm>
            <a:off x="1568850" y="187168"/>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0000FF"/>
                </a:solidFill>
                <a:latin typeface="Times New Roman"/>
                <a:ea typeface="Times New Roman"/>
                <a:cs typeface="Times New Roman"/>
                <a:sym typeface="Times New Roman"/>
              </a:rPr>
              <a:t>Các Bước Thực Hiện</a:t>
            </a:r>
            <a:endParaRPr b="1" dirty="0">
              <a:solidFill>
                <a:srgbClr val="0000FF"/>
              </a:solidFill>
              <a:latin typeface="Times New Roman"/>
              <a:ea typeface="Times New Roman"/>
              <a:cs typeface="Times New Roman"/>
              <a:sym typeface="Times New Roman"/>
            </a:endParaRPr>
          </a:p>
        </p:txBody>
      </p:sp>
      <p:sp>
        <p:nvSpPr>
          <p:cNvPr id="2" name="Google Shape;2135;p39">
            <a:extLst>
              <a:ext uri="{FF2B5EF4-FFF2-40B4-BE49-F238E27FC236}">
                <a16:creationId xmlns:a16="http://schemas.microsoft.com/office/drawing/2014/main" id="{1DF33A69-A936-D6E3-3283-BF29FB792F1A}"/>
              </a:ext>
            </a:extLst>
          </p:cNvPr>
          <p:cNvSpPr txBox="1">
            <a:spLocks/>
          </p:cNvSpPr>
          <p:nvPr/>
        </p:nvSpPr>
        <p:spPr>
          <a:xfrm>
            <a:off x="2445873" y="1111004"/>
            <a:ext cx="5534022" cy="10790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err="1">
                <a:solidFill>
                  <a:srgbClr val="0000FF"/>
                </a:solidFill>
                <a:latin typeface="Calibri"/>
                <a:ea typeface="Calibri"/>
                <a:cs typeface="Calibri"/>
                <a:sym typeface="Calibri"/>
              </a:rPr>
              <a:t>Footprinting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thu</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thập</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thông</a:t>
            </a:r>
            <a:r>
              <a:rPr lang="en-US" sz="3000" b="1" dirty="0">
                <a:solidFill>
                  <a:srgbClr val="0000FF"/>
                </a:solidFill>
                <a:latin typeface="Calibri"/>
                <a:ea typeface="Calibri"/>
                <a:cs typeface="Calibri"/>
                <a:sym typeface="Calibri"/>
              </a:rPr>
              <a:t> tin </a:t>
            </a:r>
            <a:r>
              <a:rPr lang="en-US" sz="3000" b="1" dirty="0" err="1">
                <a:solidFill>
                  <a:srgbClr val="0000FF"/>
                </a:solidFill>
                <a:latin typeface="Calibri"/>
                <a:ea typeface="Calibri"/>
                <a:cs typeface="Calibri"/>
                <a:sym typeface="Calibri"/>
              </a:rPr>
              <a:t>các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trong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mạng</a:t>
            </a:r>
            <a:r>
              <a:rPr lang="en-US" sz="3000" b="1" dirty="0">
                <a:solidFill>
                  <a:srgbClr val="0000FF"/>
                </a:solidFill>
                <a:latin typeface="Calibri"/>
                <a:ea typeface="Calibri"/>
                <a:cs typeface="Calibri"/>
                <a:sym typeface="Calibri"/>
              </a:rPr>
              <a:t> </a:t>
            </a:r>
          </a:p>
        </p:txBody>
      </p:sp>
      <p:sp>
        <p:nvSpPr>
          <p:cNvPr id="3" name="Google Shape;2136;p39">
            <a:extLst>
              <a:ext uri="{FF2B5EF4-FFF2-40B4-BE49-F238E27FC236}">
                <a16:creationId xmlns:a16="http://schemas.microsoft.com/office/drawing/2014/main" id="{2E4306EA-5F41-CD7A-9027-ED4A1535FECC}"/>
              </a:ext>
            </a:extLst>
          </p:cNvPr>
          <p:cNvSpPr txBox="1"/>
          <p:nvPr/>
        </p:nvSpPr>
        <p:spPr>
          <a:xfrm>
            <a:off x="1164105" y="115543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b="1" dirty="0">
                <a:solidFill>
                  <a:srgbClr val="0000FF"/>
                </a:solidFill>
                <a:latin typeface="Calibri"/>
                <a:ea typeface="Calibri"/>
                <a:cs typeface="Calibri"/>
                <a:sym typeface="Calibri"/>
              </a:rPr>
              <a:t>01</a:t>
            </a:r>
            <a:endParaRPr sz="7200" b="1" dirty="0">
              <a:solidFill>
                <a:srgbClr val="0000FF"/>
              </a:solidFill>
              <a:latin typeface="Calibri"/>
              <a:ea typeface="Calibri"/>
              <a:cs typeface="Calibri"/>
              <a:sym typeface="Calibri"/>
            </a:endParaRPr>
          </a:p>
        </p:txBody>
      </p:sp>
      <p:sp>
        <p:nvSpPr>
          <p:cNvPr id="4" name="Google Shape;2137;p39">
            <a:extLst>
              <a:ext uri="{FF2B5EF4-FFF2-40B4-BE49-F238E27FC236}">
                <a16:creationId xmlns:a16="http://schemas.microsoft.com/office/drawing/2014/main" id="{19157255-2DA0-519A-25C2-5DB940C153DD}"/>
              </a:ext>
            </a:extLst>
          </p:cNvPr>
          <p:cNvSpPr txBox="1"/>
          <p:nvPr/>
        </p:nvSpPr>
        <p:spPr>
          <a:xfrm>
            <a:off x="1164105" y="2238043"/>
            <a:ext cx="1179600" cy="115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b="1" dirty="0">
                <a:solidFill>
                  <a:srgbClr val="0000FF"/>
                </a:solidFill>
                <a:latin typeface="Calibri"/>
                <a:ea typeface="Calibri"/>
                <a:cs typeface="Calibri"/>
                <a:sym typeface="Calibri"/>
              </a:rPr>
              <a:t>02</a:t>
            </a:r>
            <a:endParaRPr sz="7200" b="1" dirty="0">
              <a:solidFill>
                <a:srgbClr val="0000FF"/>
              </a:solidFill>
              <a:latin typeface="Calibri"/>
              <a:ea typeface="Calibri"/>
              <a:cs typeface="Calibri"/>
              <a:sym typeface="Calibri"/>
            </a:endParaRPr>
          </a:p>
        </p:txBody>
      </p:sp>
      <p:sp>
        <p:nvSpPr>
          <p:cNvPr id="5" name="Google Shape;2138;p39">
            <a:extLst>
              <a:ext uri="{FF2B5EF4-FFF2-40B4-BE49-F238E27FC236}">
                <a16:creationId xmlns:a16="http://schemas.microsoft.com/office/drawing/2014/main" id="{0A37AE5B-5814-5F78-29FB-135E015ACEA2}"/>
              </a:ext>
            </a:extLst>
          </p:cNvPr>
          <p:cNvSpPr txBox="1">
            <a:spLocks/>
          </p:cNvSpPr>
          <p:nvPr/>
        </p:nvSpPr>
        <p:spPr>
          <a:xfrm>
            <a:off x="2343705" y="2264014"/>
            <a:ext cx="6559290" cy="10070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Thực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hiện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tấn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MITM </a:t>
            </a:r>
            <a:r>
              <a:rPr lang="en-US" sz="3000" b="1" dirty="0" err="1">
                <a:solidFill>
                  <a:srgbClr val="0000FF"/>
                </a:solidFill>
                <a:latin typeface="Calibri"/>
                <a:ea typeface="Calibri"/>
                <a:cs typeface="Calibri"/>
                <a:sym typeface="Calibri"/>
              </a:rPr>
              <a:t>và</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chiếm</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quyền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client</a:t>
            </a:r>
          </a:p>
        </p:txBody>
      </p:sp>
      <p:sp>
        <p:nvSpPr>
          <p:cNvPr id="12" name="Google Shape;2135;p39">
            <a:extLst>
              <a:ext uri="{FF2B5EF4-FFF2-40B4-BE49-F238E27FC236}">
                <a16:creationId xmlns:a16="http://schemas.microsoft.com/office/drawing/2014/main" id="{577AC172-FD16-9250-0FE8-5BB03155B6F4}"/>
              </a:ext>
            </a:extLst>
          </p:cNvPr>
          <p:cNvSpPr txBox="1">
            <a:spLocks noGrp="1"/>
          </p:cNvSpPr>
          <p:nvPr>
            <p:ph type="subTitle" idx="1"/>
          </p:nvPr>
        </p:nvSpPr>
        <p:spPr>
          <a:xfrm>
            <a:off x="2445873" y="3442107"/>
            <a:ext cx="6698127" cy="10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dirty="0">
                <a:solidFill>
                  <a:srgbClr val="0000FF"/>
                </a:solidFill>
                <a:latin typeface="Calibri"/>
                <a:ea typeface="Calibri"/>
                <a:cs typeface="Calibri"/>
                <a:sym typeface="Calibri"/>
              </a:rPr>
              <a:t>Thực hiện tấn công chiếm quyền máy Admin</a:t>
            </a:r>
            <a:endParaRPr sz="3000" b="1" dirty="0">
              <a:solidFill>
                <a:srgbClr val="0000FF"/>
              </a:solidFill>
              <a:latin typeface="Calibri"/>
              <a:ea typeface="Calibri"/>
              <a:cs typeface="Calibri"/>
              <a:sym typeface="Calibri"/>
            </a:endParaRPr>
          </a:p>
        </p:txBody>
      </p:sp>
      <p:sp>
        <p:nvSpPr>
          <p:cNvPr id="13" name="Google Shape;2136;p39">
            <a:extLst>
              <a:ext uri="{FF2B5EF4-FFF2-40B4-BE49-F238E27FC236}">
                <a16:creationId xmlns:a16="http://schemas.microsoft.com/office/drawing/2014/main" id="{B26061B6-D8C8-014F-FA00-20225508C4AF}"/>
              </a:ext>
            </a:extLst>
          </p:cNvPr>
          <p:cNvSpPr txBox="1"/>
          <p:nvPr/>
        </p:nvSpPr>
        <p:spPr>
          <a:xfrm>
            <a:off x="1164105" y="3513478"/>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b="1" dirty="0">
                <a:solidFill>
                  <a:srgbClr val="0000FF"/>
                </a:solidFill>
                <a:latin typeface="Calibri"/>
                <a:ea typeface="Calibri"/>
                <a:cs typeface="Calibri"/>
                <a:sym typeface="Calibri"/>
              </a:rPr>
              <a:t>03</a:t>
            </a:r>
            <a:endParaRPr sz="7200" b="1" dirty="0">
              <a:solidFill>
                <a:srgbClr val="0000FF"/>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 name="Google Shape;2135;p39">
            <a:extLst>
              <a:ext uri="{FF2B5EF4-FFF2-40B4-BE49-F238E27FC236}">
                <a16:creationId xmlns:a16="http://schemas.microsoft.com/office/drawing/2014/main" id="{1DF33A69-A936-D6E3-3283-BF29FB792F1A}"/>
              </a:ext>
            </a:extLst>
          </p:cNvPr>
          <p:cNvSpPr txBox="1">
            <a:spLocks/>
          </p:cNvSpPr>
          <p:nvPr/>
        </p:nvSpPr>
        <p:spPr>
          <a:xfrm>
            <a:off x="2070188" y="97054"/>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01. Thu </a:t>
            </a:r>
            <a:r>
              <a:rPr lang="en-US" sz="3000" b="1" dirty="0" err="1">
                <a:solidFill>
                  <a:srgbClr val="0000FF"/>
                </a:solidFill>
                <a:latin typeface="Calibri"/>
                <a:ea typeface="Calibri"/>
                <a:cs typeface="Calibri"/>
                <a:sym typeface="Calibri"/>
              </a:rPr>
              <a:t>thập</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thông</a:t>
            </a:r>
            <a:r>
              <a:rPr lang="en-US" sz="3000" b="1" dirty="0">
                <a:solidFill>
                  <a:srgbClr val="0000FF"/>
                </a:solidFill>
                <a:latin typeface="Calibri"/>
                <a:ea typeface="Calibri"/>
                <a:cs typeface="Calibri"/>
                <a:sym typeface="Calibri"/>
              </a:rPr>
              <a:t> tin</a:t>
            </a:r>
          </a:p>
        </p:txBody>
      </p:sp>
      <p:sp>
        <p:nvSpPr>
          <p:cNvPr id="10" name="Google Shape;2251;p54">
            <a:extLst>
              <a:ext uri="{FF2B5EF4-FFF2-40B4-BE49-F238E27FC236}">
                <a16:creationId xmlns:a16="http://schemas.microsoft.com/office/drawing/2014/main" id="{AD315316-406C-1BB7-FF86-5784C79DA33F}"/>
              </a:ext>
            </a:extLst>
          </p:cNvPr>
          <p:cNvSpPr txBox="1">
            <a:spLocks/>
          </p:cNvSpPr>
          <p:nvPr/>
        </p:nvSpPr>
        <p:spPr>
          <a:xfrm>
            <a:off x="281374" y="534337"/>
            <a:ext cx="8581252" cy="7177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9pPr>
          </a:lstStyle>
          <a:p>
            <a:pPr marL="114300">
              <a:lnSpc>
                <a:spcPct val="115000"/>
              </a:lnSpc>
              <a:buClr>
                <a:srgbClr val="231F20"/>
              </a:buClr>
              <a:buSzPts val="1800"/>
            </a:pPr>
            <a:r>
              <a:rPr lang="en-US" sz="1800" dirty="0">
                <a:solidFill>
                  <a:srgbClr val="231F20"/>
                </a:solidFill>
                <a:latin typeface="Times New Roman"/>
                <a:ea typeface="Times New Roman"/>
                <a:cs typeface="Times New Roman"/>
                <a:sym typeface="Times New Roman"/>
              </a:rPr>
              <a:t>1. </a:t>
            </a:r>
            <a:r>
              <a:rPr lang="en-US" sz="1800" dirty="0" err="1">
                <a:solidFill>
                  <a:srgbClr val="231F20"/>
                </a:solidFill>
                <a:latin typeface="Times New Roman"/>
                <a:ea typeface="Times New Roman"/>
                <a:cs typeface="Times New Roman"/>
                <a:sym typeface="Times New Roman"/>
              </a:rPr>
              <a:t>Sử</a:t>
            </a:r>
            <a:r>
              <a:rPr lang="en-US" sz="1800" dirty="0">
                <a:solidFill>
                  <a:srgbClr val="231F20"/>
                </a:solidFill>
                <a:latin typeface="Times New Roman"/>
                <a:ea typeface="Times New Roman"/>
                <a:cs typeface="Times New Roman"/>
                <a:sym typeface="Times New Roman"/>
              </a:rPr>
              <a:t> </a:t>
            </a:r>
            <a:r>
              <a:rPr lang="en-US" sz="1800" dirty="0" err="1">
                <a:solidFill>
                  <a:srgbClr val="231F20"/>
                </a:solidFill>
                <a:latin typeface="Times New Roman"/>
                <a:ea typeface="Times New Roman"/>
                <a:cs typeface="Times New Roman"/>
                <a:sym typeface="Times New Roman"/>
              </a:rPr>
              <a:t>dụng</a:t>
            </a:r>
            <a:r>
              <a:rPr lang="en-US" sz="1800" dirty="0">
                <a:solidFill>
                  <a:srgbClr val="231F20"/>
                </a:solidFill>
                <a:latin typeface="Times New Roman"/>
                <a:ea typeface="Times New Roman"/>
                <a:cs typeface="Times New Roman"/>
                <a:sym typeface="Times New Roman"/>
              </a:rPr>
              <a:t> </a:t>
            </a:r>
            <a:r>
              <a:rPr lang="en-US" sz="1800" dirty="0" err="1">
                <a:solidFill>
                  <a:srgbClr val="231F20"/>
                </a:solidFill>
                <a:latin typeface="Times New Roman"/>
                <a:ea typeface="Times New Roman"/>
                <a:cs typeface="Times New Roman"/>
                <a:sym typeface="Times New Roman"/>
              </a:rPr>
              <a:t>Zenmap</a:t>
            </a:r>
            <a:r>
              <a:rPr lang="en-US" sz="1800" dirty="0">
                <a:solidFill>
                  <a:srgbClr val="231F20"/>
                </a:solidFill>
                <a:latin typeface="Times New Roman"/>
                <a:ea typeface="Times New Roman"/>
                <a:cs typeface="Times New Roman"/>
                <a:sym typeface="Times New Roman"/>
              </a:rPr>
              <a:t> </a:t>
            </a:r>
            <a:r>
              <a:rPr lang="en-US" sz="1800" dirty="0" err="1">
                <a:solidFill>
                  <a:srgbClr val="231F20"/>
                </a:solidFill>
                <a:latin typeface="Times New Roman"/>
                <a:ea typeface="Times New Roman"/>
                <a:cs typeface="Times New Roman"/>
                <a:sym typeface="Times New Roman"/>
              </a:rPr>
              <a:t>để</a:t>
            </a:r>
            <a:r>
              <a:rPr lang="en-US" sz="1800" dirty="0">
                <a:solidFill>
                  <a:srgbClr val="231F20"/>
                </a:solidFill>
                <a:latin typeface="Times New Roman"/>
                <a:ea typeface="Times New Roman"/>
                <a:cs typeface="Times New Roman"/>
                <a:sym typeface="Times New Roman"/>
              </a:rPr>
              <a:t> </a:t>
            </a:r>
            <a:r>
              <a:rPr lang="en-US" sz="1800" dirty="0" err="1">
                <a:solidFill>
                  <a:srgbClr val="231F20"/>
                </a:solidFill>
                <a:latin typeface="Times New Roman"/>
                <a:ea typeface="Times New Roman"/>
                <a:cs typeface="Times New Roman"/>
                <a:sym typeface="Times New Roman"/>
              </a:rPr>
              <a:t>thu</a:t>
            </a:r>
            <a:r>
              <a:rPr lang="en-US" sz="1800" dirty="0">
                <a:solidFill>
                  <a:srgbClr val="231F20"/>
                </a:solidFill>
                <a:latin typeface="Times New Roman"/>
                <a:ea typeface="Times New Roman"/>
                <a:cs typeface="Times New Roman"/>
                <a:sym typeface="Times New Roman"/>
              </a:rPr>
              <a:t> </a:t>
            </a:r>
            <a:r>
              <a:rPr lang="en-US" sz="1800" dirty="0" err="1">
                <a:solidFill>
                  <a:srgbClr val="231F20"/>
                </a:solidFill>
                <a:latin typeface="Times New Roman"/>
                <a:ea typeface="Times New Roman"/>
                <a:cs typeface="Times New Roman"/>
                <a:sym typeface="Times New Roman"/>
              </a:rPr>
              <a:t>thập</a:t>
            </a:r>
            <a:r>
              <a:rPr lang="en-US" sz="1800" dirty="0">
                <a:solidFill>
                  <a:srgbClr val="231F20"/>
                </a:solidFill>
                <a:latin typeface="Times New Roman"/>
                <a:ea typeface="Times New Roman"/>
                <a:cs typeface="Times New Roman"/>
                <a:sym typeface="Times New Roman"/>
              </a:rPr>
              <a:t> </a:t>
            </a:r>
            <a:r>
              <a:rPr lang="en-US" sz="1800" dirty="0" err="1">
                <a:solidFill>
                  <a:srgbClr val="231F20"/>
                </a:solidFill>
                <a:latin typeface="Times New Roman"/>
                <a:ea typeface="Times New Roman"/>
                <a:cs typeface="Times New Roman"/>
                <a:sym typeface="Times New Roman"/>
              </a:rPr>
              <a:t>thông</a:t>
            </a:r>
            <a:r>
              <a:rPr lang="en-US" sz="1800" dirty="0">
                <a:solidFill>
                  <a:srgbClr val="231F20"/>
                </a:solidFill>
                <a:latin typeface="Times New Roman"/>
                <a:ea typeface="Times New Roman"/>
                <a:cs typeface="Times New Roman"/>
                <a:sym typeface="Times New Roman"/>
              </a:rPr>
              <a:t> tin </a:t>
            </a:r>
            <a:r>
              <a:rPr lang="en-US" sz="1800" dirty="0" err="1">
                <a:solidFill>
                  <a:srgbClr val="231F20"/>
                </a:solidFill>
                <a:latin typeface="Times New Roman"/>
                <a:ea typeface="Times New Roman"/>
                <a:cs typeface="Times New Roman"/>
                <a:sym typeface="Times New Roman"/>
              </a:rPr>
              <a:t>trong</a:t>
            </a:r>
            <a:r>
              <a:rPr lang="en-US" sz="1800" dirty="0">
                <a:solidFill>
                  <a:srgbClr val="231F20"/>
                </a:solidFill>
                <a:latin typeface="Times New Roman"/>
                <a:ea typeface="Times New Roman"/>
                <a:cs typeface="Times New Roman"/>
                <a:sym typeface="Times New Roman"/>
              </a:rPr>
              <a:t> </a:t>
            </a:r>
            <a:r>
              <a:rPr lang="en-US" sz="1800" dirty="0" err="1">
                <a:solidFill>
                  <a:srgbClr val="231F20"/>
                </a:solidFill>
                <a:latin typeface="Times New Roman"/>
                <a:ea typeface="Times New Roman"/>
                <a:cs typeface="Times New Roman"/>
                <a:sym typeface="Times New Roman"/>
              </a:rPr>
              <a:t>mạng</a:t>
            </a:r>
            <a:r>
              <a:rPr lang="en-US" sz="1800" dirty="0">
                <a:solidFill>
                  <a:srgbClr val="231F20"/>
                </a:solidFill>
                <a:latin typeface="Times New Roman"/>
                <a:ea typeface="Times New Roman"/>
                <a:cs typeface="Times New Roman"/>
                <a:sym typeface="Times New Roman"/>
              </a:rPr>
              <a:t> </a:t>
            </a:r>
            <a:r>
              <a:rPr lang="en-US" sz="1800" dirty="0" err="1">
                <a:solidFill>
                  <a:srgbClr val="231F20"/>
                </a:solidFill>
                <a:latin typeface="Times New Roman"/>
                <a:ea typeface="Times New Roman"/>
                <a:cs typeface="Times New Roman"/>
                <a:sym typeface="Times New Roman"/>
              </a:rPr>
              <a:t>nội</a:t>
            </a:r>
            <a:r>
              <a:rPr lang="en-US" sz="1800" dirty="0">
                <a:solidFill>
                  <a:srgbClr val="231F20"/>
                </a:solidFill>
                <a:latin typeface="Times New Roman"/>
                <a:ea typeface="Times New Roman"/>
                <a:cs typeface="Times New Roman"/>
                <a:sym typeface="Times New Roman"/>
              </a:rPr>
              <a:t> </a:t>
            </a:r>
            <a:r>
              <a:rPr lang="en-US" sz="1800" dirty="0" err="1">
                <a:solidFill>
                  <a:srgbClr val="231F20"/>
                </a:solidFill>
                <a:latin typeface="Times New Roman"/>
                <a:ea typeface="Times New Roman"/>
                <a:cs typeface="Times New Roman"/>
                <a:sym typeface="Times New Roman"/>
              </a:rPr>
              <a:t>bộ</a:t>
            </a:r>
            <a:endParaRPr lang="vi-VN" sz="1800" dirty="0">
              <a:solidFill>
                <a:srgbClr val="231F20"/>
              </a:solidFill>
              <a:latin typeface="Times New Roman"/>
              <a:ea typeface="Times New Roman"/>
              <a:cs typeface="Times New Roman"/>
              <a:sym typeface="Times New Roman"/>
            </a:endParaRPr>
          </a:p>
          <a:p>
            <a:pPr marL="457200">
              <a:lnSpc>
                <a:spcPct val="110000"/>
              </a:lnSpc>
              <a:spcAft>
                <a:spcPts val="500"/>
              </a:spcAft>
            </a:pPr>
            <a:endParaRPr lang="vi-VN" sz="1800" dirty="0">
              <a:solidFill>
                <a:schemeClr val="accent1"/>
              </a:solidFill>
              <a:latin typeface="Times New Roman"/>
              <a:ea typeface="Times New Roman"/>
              <a:cs typeface="Times New Roman"/>
              <a:sym typeface="Times New Roman"/>
            </a:endParaRPr>
          </a:p>
        </p:txBody>
      </p:sp>
      <p:pic>
        <p:nvPicPr>
          <p:cNvPr id="4100" name="Picture 4" descr="Không có mô tả.">
            <a:extLst>
              <a:ext uri="{FF2B5EF4-FFF2-40B4-BE49-F238E27FC236}">
                <a16:creationId xmlns:a16="http://schemas.microsoft.com/office/drawing/2014/main" id="{2C685425-B700-906E-03B6-5A71CF0DEA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434" y="1999786"/>
            <a:ext cx="7401390" cy="298109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009D631-1944-84F1-8D1B-FD640686B372}"/>
              </a:ext>
            </a:extLst>
          </p:cNvPr>
          <p:cNvSpPr txBox="1"/>
          <p:nvPr/>
        </p:nvSpPr>
        <p:spPr>
          <a:xfrm>
            <a:off x="646769" y="868054"/>
            <a:ext cx="7676188" cy="1077218"/>
          </a:xfrm>
          <a:prstGeom prst="rect">
            <a:avLst/>
          </a:prstGeom>
          <a:noFill/>
        </p:spPr>
        <p:txBody>
          <a:bodyPr wrap="square" rtlCol="0">
            <a:spAutoFit/>
          </a:bodyPr>
          <a:lstStyle/>
          <a:p>
            <a:pPr marL="285750" indent="-285750">
              <a:buFontTx/>
              <a:buChar char="-"/>
            </a:pPr>
            <a:r>
              <a:rPr lang="en-US" sz="1600" dirty="0" err="1">
                <a:solidFill>
                  <a:schemeClr val="tx1">
                    <a:lumMod val="50000"/>
                  </a:schemeClr>
                </a:solidFill>
                <a:latin typeface="Times New Roman" panose="02020603050405020304" pitchFamily="18" charset="0"/>
                <a:cs typeface="Times New Roman" panose="02020603050405020304" pitchFamily="18" charset="0"/>
              </a:rPr>
              <a:t>Máy</a:t>
            </a:r>
            <a:r>
              <a:rPr lang="en-US" sz="1600" dirty="0">
                <a:solidFill>
                  <a:schemeClr val="tx1">
                    <a:lumMod val="50000"/>
                  </a:schemeClr>
                </a:solidFill>
                <a:latin typeface="Times New Roman" panose="02020603050405020304" pitchFamily="18" charset="0"/>
                <a:cs typeface="Times New Roman" panose="02020603050405020304" pitchFamily="18" charset="0"/>
              </a:rPr>
              <a:t> AD.nhom9.local </a:t>
            </a:r>
            <a:r>
              <a:rPr lang="en-US" sz="1600" dirty="0" err="1">
                <a:solidFill>
                  <a:schemeClr val="tx1">
                    <a:lumMod val="50000"/>
                  </a:schemeClr>
                </a:solidFill>
                <a:latin typeface="Times New Roman" panose="02020603050405020304" pitchFamily="18" charset="0"/>
                <a:cs typeface="Times New Roman" panose="02020603050405020304" pitchFamily="18" charset="0"/>
              </a:rPr>
              <a:t>ip</a:t>
            </a:r>
            <a:r>
              <a:rPr lang="en-US" sz="1600" dirty="0">
                <a:solidFill>
                  <a:schemeClr val="tx1">
                    <a:lumMod val="50000"/>
                  </a:schemeClr>
                </a:solidFill>
                <a:latin typeface="Times New Roman" panose="02020603050405020304" pitchFamily="18" charset="0"/>
                <a:cs typeface="Times New Roman" panose="02020603050405020304" pitchFamily="18" charset="0"/>
              </a:rPr>
              <a:t> 192.168.244.136</a:t>
            </a:r>
          </a:p>
          <a:p>
            <a:pPr marL="285750" indent="-285750">
              <a:buFontTx/>
              <a:buChar char="-"/>
            </a:pPr>
            <a:r>
              <a:rPr lang="en-US" sz="1600" dirty="0" err="1">
                <a:solidFill>
                  <a:schemeClr val="tx1">
                    <a:lumMod val="50000"/>
                  </a:schemeClr>
                </a:solidFill>
                <a:latin typeface="Times New Roman" panose="02020603050405020304" pitchFamily="18" charset="0"/>
                <a:cs typeface="Times New Roman" panose="02020603050405020304" pitchFamily="18" charset="0"/>
              </a:rPr>
              <a:t>Máy</a:t>
            </a:r>
            <a:r>
              <a:rPr lang="en-US" sz="1600" dirty="0">
                <a:solidFill>
                  <a:schemeClr val="tx1">
                    <a:lumMod val="50000"/>
                  </a:schemeClr>
                </a:solidFill>
                <a:latin typeface="Times New Roman" panose="02020603050405020304" pitchFamily="18" charset="0"/>
                <a:cs typeface="Times New Roman" panose="02020603050405020304" pitchFamily="18" charset="0"/>
              </a:rPr>
              <a:t> client1 </a:t>
            </a:r>
            <a:r>
              <a:rPr lang="en-US" sz="1600" dirty="0" err="1">
                <a:solidFill>
                  <a:schemeClr val="tx1">
                    <a:lumMod val="50000"/>
                  </a:schemeClr>
                </a:solidFill>
                <a:latin typeface="Times New Roman" panose="02020603050405020304" pitchFamily="18" charset="0"/>
                <a:cs typeface="Times New Roman" panose="02020603050405020304" pitchFamily="18" charset="0"/>
              </a:rPr>
              <a:t>ip</a:t>
            </a:r>
            <a:r>
              <a:rPr lang="en-US" sz="1600" dirty="0">
                <a:solidFill>
                  <a:schemeClr val="tx1">
                    <a:lumMod val="50000"/>
                  </a:schemeClr>
                </a:solidFill>
                <a:latin typeface="Times New Roman" panose="02020603050405020304" pitchFamily="18" charset="0"/>
                <a:cs typeface="Times New Roman" panose="02020603050405020304" pitchFamily="18" charset="0"/>
              </a:rPr>
              <a:t> 192.168.244.133</a:t>
            </a:r>
          </a:p>
          <a:p>
            <a:pPr marL="285750" indent="-285750">
              <a:buFontTx/>
              <a:buChar char="-"/>
            </a:pPr>
            <a:r>
              <a:rPr lang="en-US" sz="1600" dirty="0" err="1">
                <a:solidFill>
                  <a:schemeClr val="tx1">
                    <a:lumMod val="50000"/>
                  </a:schemeClr>
                </a:solidFill>
                <a:latin typeface="Times New Roman" panose="02020603050405020304" pitchFamily="18" charset="0"/>
                <a:cs typeface="Times New Roman" panose="02020603050405020304" pitchFamily="18" charset="0"/>
              </a:rPr>
              <a:t>Máy</a:t>
            </a:r>
            <a:r>
              <a:rPr lang="en-US" sz="1600" dirty="0">
                <a:solidFill>
                  <a:schemeClr val="tx1">
                    <a:lumMod val="50000"/>
                  </a:schemeClr>
                </a:solidFill>
                <a:latin typeface="Times New Roman" panose="02020603050405020304" pitchFamily="18" charset="0"/>
                <a:cs typeface="Times New Roman" panose="02020603050405020304" pitchFamily="18" charset="0"/>
              </a:rPr>
              <a:t> client2 </a:t>
            </a:r>
            <a:r>
              <a:rPr lang="en-US" sz="1600" dirty="0" err="1">
                <a:solidFill>
                  <a:schemeClr val="tx1">
                    <a:lumMod val="50000"/>
                  </a:schemeClr>
                </a:solidFill>
                <a:latin typeface="Times New Roman" panose="02020603050405020304" pitchFamily="18" charset="0"/>
                <a:cs typeface="Times New Roman" panose="02020603050405020304" pitchFamily="18" charset="0"/>
              </a:rPr>
              <a:t>ip</a:t>
            </a:r>
            <a:r>
              <a:rPr lang="en-US" sz="1600" dirty="0">
                <a:solidFill>
                  <a:schemeClr val="tx1">
                    <a:lumMod val="50000"/>
                  </a:schemeClr>
                </a:solidFill>
                <a:latin typeface="Times New Roman" panose="02020603050405020304" pitchFamily="18" charset="0"/>
                <a:cs typeface="Times New Roman" panose="02020603050405020304" pitchFamily="18" charset="0"/>
              </a:rPr>
              <a:t> 192.168.244.139</a:t>
            </a:r>
          </a:p>
          <a:p>
            <a:pPr marL="285750" indent="-285750">
              <a:buFontTx/>
              <a:buChar char="-"/>
            </a:pPr>
            <a:r>
              <a:rPr lang="en-US" sz="1600" dirty="0" err="1">
                <a:solidFill>
                  <a:schemeClr val="tx1">
                    <a:lumMod val="50000"/>
                  </a:schemeClr>
                </a:solidFill>
                <a:latin typeface="Times New Roman" panose="02020603050405020304" pitchFamily="18" charset="0"/>
                <a:cs typeface="Times New Roman" panose="02020603050405020304" pitchFamily="18" charset="0"/>
              </a:rPr>
              <a:t>Các</a:t>
            </a:r>
            <a:r>
              <a:rPr lang="en-US" sz="1600" dirty="0">
                <a:solidFill>
                  <a:schemeClr val="tx1">
                    <a:lumMod val="50000"/>
                  </a:schemeClr>
                </a:solidFill>
                <a:latin typeface="Times New Roman" panose="02020603050405020304" pitchFamily="18" charset="0"/>
                <a:cs typeface="Times New Roman" panose="02020603050405020304" pitchFamily="18" charset="0"/>
              </a:rPr>
              <a:t> port </a:t>
            </a:r>
            <a:r>
              <a:rPr lang="en-US" sz="1600" dirty="0" err="1">
                <a:solidFill>
                  <a:schemeClr val="tx1">
                    <a:lumMod val="50000"/>
                  </a:schemeClr>
                </a:solidFill>
                <a:latin typeface="Times New Roman" panose="02020603050405020304" pitchFamily="18" charset="0"/>
                <a:cs typeface="Times New Roman" panose="02020603050405020304" pitchFamily="18" charset="0"/>
              </a:rPr>
              <a:t>và</a:t>
            </a:r>
            <a:r>
              <a:rPr lang="en-US" sz="1600" dirty="0">
                <a:solidFill>
                  <a:schemeClr val="tx1">
                    <a:lumMod val="50000"/>
                  </a:schemeClr>
                </a:solidFill>
                <a:latin typeface="Times New Roman" panose="02020603050405020304" pitchFamily="18" charset="0"/>
                <a:cs typeface="Times New Roman" panose="02020603050405020304" pitchFamily="18" charset="0"/>
              </a:rPr>
              <a:t> </a:t>
            </a:r>
            <a:r>
              <a:rPr lang="en-US" sz="1600" dirty="0" err="1">
                <a:solidFill>
                  <a:schemeClr val="tx1">
                    <a:lumMod val="50000"/>
                  </a:schemeClr>
                </a:solidFill>
                <a:latin typeface="Times New Roman" panose="02020603050405020304" pitchFamily="18" charset="0"/>
                <a:cs typeface="Times New Roman" panose="02020603050405020304" pitchFamily="18" charset="0"/>
              </a:rPr>
              <a:t>các</a:t>
            </a:r>
            <a:r>
              <a:rPr lang="en-US" sz="1600" dirty="0">
                <a:solidFill>
                  <a:schemeClr val="tx1">
                    <a:lumMod val="50000"/>
                  </a:schemeClr>
                </a:solidFill>
                <a:latin typeface="Times New Roman" panose="02020603050405020304" pitchFamily="18" charset="0"/>
                <a:cs typeface="Times New Roman" panose="02020603050405020304" pitchFamily="18" charset="0"/>
              </a:rPr>
              <a:t> service </a:t>
            </a:r>
            <a:r>
              <a:rPr lang="en-US" sz="1600" dirty="0" err="1">
                <a:solidFill>
                  <a:schemeClr val="tx1">
                    <a:lumMod val="50000"/>
                  </a:schemeClr>
                </a:solidFill>
                <a:latin typeface="Times New Roman" panose="02020603050405020304" pitchFamily="18" charset="0"/>
                <a:cs typeface="Times New Roman" panose="02020603050405020304" pitchFamily="18" charset="0"/>
              </a:rPr>
              <a:t>đang</a:t>
            </a:r>
            <a:r>
              <a:rPr lang="en-US" sz="1600" dirty="0">
                <a:solidFill>
                  <a:schemeClr val="tx1">
                    <a:lumMod val="50000"/>
                  </a:schemeClr>
                </a:solidFill>
                <a:latin typeface="Times New Roman" panose="02020603050405020304" pitchFamily="18" charset="0"/>
                <a:cs typeface="Times New Roman" panose="02020603050405020304" pitchFamily="18" charset="0"/>
              </a:rPr>
              <a:t> </a:t>
            </a:r>
            <a:r>
              <a:rPr lang="en-US" sz="1600" dirty="0" err="1">
                <a:solidFill>
                  <a:schemeClr val="tx1">
                    <a:lumMod val="50000"/>
                  </a:schemeClr>
                </a:solidFill>
                <a:latin typeface="Times New Roman" panose="02020603050405020304" pitchFamily="18" charset="0"/>
                <a:cs typeface="Times New Roman" panose="02020603050405020304" pitchFamily="18" charset="0"/>
              </a:rPr>
              <a:t>mở</a:t>
            </a:r>
            <a:r>
              <a:rPr lang="en-US" sz="1600" dirty="0">
                <a:solidFill>
                  <a:schemeClr val="tx1">
                    <a:lumMod val="50000"/>
                  </a:schemeClr>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6103851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 name="Google Shape;2135;p39">
            <a:extLst>
              <a:ext uri="{FF2B5EF4-FFF2-40B4-BE49-F238E27FC236}">
                <a16:creationId xmlns:a16="http://schemas.microsoft.com/office/drawing/2014/main" id="{1DF33A69-A936-D6E3-3283-BF29FB792F1A}"/>
              </a:ext>
            </a:extLst>
          </p:cNvPr>
          <p:cNvSpPr txBox="1">
            <a:spLocks/>
          </p:cNvSpPr>
          <p:nvPr/>
        </p:nvSpPr>
        <p:spPr>
          <a:xfrm>
            <a:off x="2070188" y="97054"/>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02. </a:t>
            </a:r>
            <a:r>
              <a:rPr lang="en-US" sz="3000" b="1" dirty="0" err="1">
                <a:solidFill>
                  <a:srgbClr val="0000FF"/>
                </a:solidFill>
                <a:latin typeface="Calibri"/>
                <a:ea typeface="Calibri"/>
                <a:cs typeface="Calibri"/>
                <a:sym typeface="Calibri"/>
              </a:rPr>
              <a:t>Thực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hiện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tấn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client</a:t>
            </a:r>
          </a:p>
        </p:txBody>
      </p:sp>
      <p:sp>
        <p:nvSpPr>
          <p:cNvPr id="10" name="Google Shape;2251;p54">
            <a:extLst>
              <a:ext uri="{FF2B5EF4-FFF2-40B4-BE49-F238E27FC236}">
                <a16:creationId xmlns:a16="http://schemas.microsoft.com/office/drawing/2014/main" id="{AD315316-406C-1BB7-FF86-5784C79DA33F}"/>
              </a:ext>
            </a:extLst>
          </p:cNvPr>
          <p:cNvSpPr txBox="1">
            <a:spLocks/>
          </p:cNvSpPr>
          <p:nvPr/>
        </p:nvSpPr>
        <p:spPr>
          <a:xfrm>
            <a:off x="281374" y="754176"/>
            <a:ext cx="8581252"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9pPr>
          </a:lstStyle>
          <a:p>
            <a:pPr marL="114300">
              <a:lnSpc>
                <a:spcPct val="115000"/>
              </a:lnSpc>
              <a:buClr>
                <a:srgbClr val="231F20"/>
              </a:buClr>
              <a:buSzPts val="1800"/>
            </a:pP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1.</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Sử</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dụng</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bettercap</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để</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a:t>
            </a:r>
            <a:r>
              <a:rPr lang="en-US" sz="1800" b="0" i="0" dirty="0" err="1">
                <a:solidFill>
                  <a:srgbClr val="050505"/>
                </a:solidFill>
                <a:effectLst/>
                <a:latin typeface="Times New Roman" panose="02020603050405020304" pitchFamily="18" charset="0"/>
                <a:cs typeface="Times New Roman" panose="02020603050405020304" pitchFamily="18" charset="0"/>
              </a:rPr>
              <a:t>ấn</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c</a:t>
            </a:r>
            <a:r>
              <a:rPr lang="en-US" sz="1800" dirty="0" err="1">
                <a:solidFill>
                  <a:srgbClr val="050505"/>
                </a:solidFill>
                <a:latin typeface="Times New Roman" panose="02020603050405020304" pitchFamily="18" charset="0"/>
                <a:cs typeface="Times New Roman" panose="02020603050405020304" pitchFamily="18" charset="0"/>
              </a:rPr>
              <a:t>ông</a:t>
            </a:r>
            <a:r>
              <a:rPr lang="en-US" sz="1800" dirty="0">
                <a:solidFill>
                  <a:srgbClr val="050505"/>
                </a:solidFill>
                <a:latin typeface="Times New Roman" panose="02020603050405020304" pitchFamily="18" charset="0"/>
                <a:cs typeface="Times New Roman" panose="02020603050405020304" pitchFamily="18" charset="0"/>
              </a:rPr>
              <a:t> ARP poisoning </a:t>
            </a:r>
            <a:r>
              <a:rPr lang="en-US" sz="1800" dirty="0" err="1">
                <a:solidFill>
                  <a:srgbClr val="050505"/>
                </a:solidFill>
                <a:latin typeface="Times New Roman" panose="02020603050405020304" pitchFamily="18" charset="0"/>
                <a:cs typeface="Times New Roman" panose="02020603050405020304" pitchFamily="18" charset="0"/>
              </a:rPr>
              <a:t>nhằm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thập</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thông</a:t>
            </a:r>
            <a:r>
              <a:rPr lang="en-US" sz="1800" dirty="0">
                <a:solidFill>
                  <a:srgbClr val="050505"/>
                </a:solidFill>
                <a:latin typeface="Times New Roman" panose="02020603050405020304" pitchFamily="18" charset="0"/>
                <a:cs typeface="Times New Roman" panose="02020603050405020304" pitchFamily="18" charset="0"/>
              </a:rPr>
              <a:t> tin </a:t>
            </a:r>
            <a:r>
              <a:rPr lang="en-US" sz="1800" dirty="0" err="1">
                <a:solidFill>
                  <a:srgbClr val="050505"/>
                </a:solidFill>
                <a:latin typeface="Times New Roman" panose="02020603050405020304" pitchFamily="18" charset="0"/>
                <a:cs typeface="Times New Roman" panose="02020603050405020304" pitchFamily="18" charset="0"/>
              </a:rPr>
              <a:t>đăng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nhập</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của</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máy</a:t>
            </a:r>
            <a:r>
              <a:rPr lang="en-US" sz="1800" dirty="0">
                <a:solidFill>
                  <a:srgbClr val="050505"/>
                </a:solidFill>
                <a:latin typeface="Times New Roman" panose="02020603050405020304" pitchFamily="18" charset="0"/>
                <a:cs typeface="Times New Roman" panose="02020603050405020304" pitchFamily="18" charset="0"/>
              </a:rPr>
              <a:t> client </a:t>
            </a:r>
            <a:r>
              <a:rPr lang="en-US" sz="1800" dirty="0" err="1">
                <a:solidFill>
                  <a:srgbClr val="050505"/>
                </a:solidFill>
                <a:latin typeface="Times New Roman" panose="02020603050405020304" pitchFamily="18" charset="0"/>
                <a:cs typeface="Times New Roman" panose="02020603050405020304" pitchFamily="18" charset="0"/>
              </a:rPr>
              <a:t>khi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truy</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cập</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trên</a:t>
            </a:r>
            <a:r>
              <a:rPr lang="en-US" sz="1800" dirty="0">
                <a:solidFill>
                  <a:srgbClr val="050505"/>
                </a:solidFill>
                <a:latin typeface="Times New Roman" panose="02020603050405020304" pitchFamily="18" charset="0"/>
                <a:cs typeface="Times New Roman" panose="02020603050405020304" pitchFamily="18" charset="0"/>
              </a:rPr>
              <a:t> web local nhom9.io.vn</a:t>
            </a:r>
            <a:endParaRPr lang="vi-VN" sz="1800" dirty="0">
              <a:solidFill>
                <a:schemeClr val="accent1"/>
              </a:solidFill>
              <a:latin typeface="Times New Roman" panose="02020603050405020304" pitchFamily="18" charset="0"/>
              <a:ea typeface="Times New Roman"/>
              <a:cs typeface="Times New Roman" panose="02020603050405020304" pitchFamily="18" charset="0"/>
              <a:sym typeface="Times New Roman"/>
            </a:endParaRPr>
          </a:p>
        </p:txBody>
      </p:sp>
      <p:pic>
        <p:nvPicPr>
          <p:cNvPr id="9" name="Picture 8">
            <a:extLst>
              <a:ext uri="{FF2B5EF4-FFF2-40B4-BE49-F238E27FC236}">
                <a16:creationId xmlns:a16="http://schemas.microsoft.com/office/drawing/2014/main" id="{3A4C3700-1499-9627-D1FB-2330FC96FC72}"/>
              </a:ext>
            </a:extLst>
          </p:cNvPr>
          <p:cNvPicPr>
            <a:picLocks noChangeAspect="1"/>
          </p:cNvPicPr>
          <p:nvPr/>
        </p:nvPicPr>
        <p:blipFill>
          <a:blip r:embed="rId3"/>
          <a:stretch>
            <a:fillRect/>
          </a:stretch>
        </p:blipFill>
        <p:spPr>
          <a:xfrm>
            <a:off x="537599" y="1731478"/>
            <a:ext cx="8068801" cy="2657846"/>
          </a:xfrm>
          <a:prstGeom prst="rect">
            <a:avLst/>
          </a:prstGeom>
        </p:spPr>
      </p:pic>
    </p:spTree>
    <p:extLst>
      <p:ext uri="{BB962C8B-B14F-4D97-AF65-F5344CB8AC3E}">
        <p14:creationId xmlns:p14="http://schemas.microsoft.com/office/powerpoint/2010/main" val="2952786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3" name="Google Shape;2251;p54">
            <a:extLst>
              <a:ext uri="{FF2B5EF4-FFF2-40B4-BE49-F238E27FC236}">
                <a16:creationId xmlns:a16="http://schemas.microsoft.com/office/drawing/2014/main" id="{CCCE3DF4-84F3-D456-E149-F9F7DAA8F5A2}"/>
              </a:ext>
            </a:extLst>
          </p:cNvPr>
          <p:cNvSpPr txBox="1">
            <a:spLocks/>
          </p:cNvSpPr>
          <p:nvPr/>
        </p:nvSpPr>
        <p:spPr>
          <a:xfrm>
            <a:off x="221123" y="703636"/>
            <a:ext cx="8581252"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200" b="0" i="0" u="none" strike="noStrike" cap="none">
                <a:solidFill>
                  <a:schemeClr val="dk2"/>
                </a:solidFill>
                <a:latin typeface="Barlow Semi Condensed"/>
                <a:ea typeface="Barlow Semi Condensed"/>
                <a:cs typeface="Barlow Semi Condensed"/>
                <a:sym typeface="Barlow Semi Condensed"/>
              </a:defRPr>
            </a:lvl9pPr>
          </a:lstStyle>
          <a:p>
            <a:pPr marL="114300">
              <a:lnSpc>
                <a:spcPct val="115000"/>
              </a:lnSpc>
              <a:buClr>
                <a:srgbClr val="231F20"/>
              </a:buClr>
              <a:buSzPts val="1800"/>
            </a:pP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2.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Xây</a:t>
            </a: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dựng</a:t>
            </a: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trang</a:t>
            </a: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 web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giả</a:t>
            </a: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mạo</a:t>
            </a: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 web local,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chứa</a:t>
            </a: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thư</a:t>
            </a: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mục</a:t>
            </a: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độc</a:t>
            </a:r>
            <a:r>
              <a:rPr lang="en-US" sz="1800" dirty="0">
                <a:solidFill>
                  <a:srgbClr val="231F20"/>
                </a:solidFill>
                <a:latin typeface="Times New Roman" panose="02020603050405020304" pitchFamily="18" charset="0"/>
                <a:ea typeface="Times New Roman"/>
                <a:cs typeface="Times New Roman" panose="02020603050405020304" pitchFamily="18" charset="0"/>
                <a:sym typeface="Times New Roman"/>
              </a:rPr>
              <a:t> </a:t>
            </a:r>
            <a:r>
              <a:rPr lang="en-US" sz="1800" dirty="0" err="1">
                <a:solidFill>
                  <a:srgbClr val="231F20"/>
                </a:solidFill>
                <a:latin typeface="Times New Roman" panose="02020603050405020304" pitchFamily="18" charset="0"/>
                <a:ea typeface="Times New Roman"/>
                <a:cs typeface="Times New Roman" panose="02020603050405020304" pitchFamily="18" charset="0"/>
                <a:sym typeface="Times New Roman"/>
              </a:rPr>
              <a:t>hại</a:t>
            </a:r>
            <a:endParaRPr lang="vi-VN" sz="1800" dirty="0">
              <a:solidFill>
                <a:schemeClr val="accent1"/>
              </a:solidFill>
              <a:latin typeface="Times New Roman" panose="02020603050405020304" pitchFamily="18" charset="0"/>
              <a:ea typeface="Times New Roman"/>
              <a:cs typeface="Times New Roman" panose="02020603050405020304" pitchFamily="18" charset="0"/>
              <a:sym typeface="Times New Roman"/>
            </a:endParaRPr>
          </a:p>
        </p:txBody>
      </p:sp>
      <p:pic>
        <p:nvPicPr>
          <p:cNvPr id="7170" name="Picture 2" descr="Không có mô tả.">
            <a:extLst>
              <a:ext uri="{FF2B5EF4-FFF2-40B4-BE49-F238E27FC236}">
                <a16:creationId xmlns:a16="http://schemas.microsoft.com/office/drawing/2014/main" id="{2A187FFD-92F0-C9B7-D59F-615B79114F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267" y="1587827"/>
            <a:ext cx="6145537" cy="310686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6E0B830-D87F-536C-FFD5-C34CE26EE65F}"/>
              </a:ext>
            </a:extLst>
          </p:cNvPr>
          <p:cNvPicPr>
            <a:picLocks noChangeAspect="1"/>
          </p:cNvPicPr>
          <p:nvPr/>
        </p:nvPicPr>
        <p:blipFill>
          <a:blip r:embed="rId4"/>
          <a:stretch>
            <a:fillRect/>
          </a:stretch>
        </p:blipFill>
        <p:spPr>
          <a:xfrm>
            <a:off x="5968247" y="1269074"/>
            <a:ext cx="2834128" cy="1250350"/>
          </a:xfrm>
          <a:prstGeom prst="rect">
            <a:avLst/>
          </a:prstGeom>
        </p:spPr>
      </p:pic>
      <p:sp>
        <p:nvSpPr>
          <p:cNvPr id="7" name="Google Shape;2135;p39">
            <a:extLst>
              <a:ext uri="{FF2B5EF4-FFF2-40B4-BE49-F238E27FC236}">
                <a16:creationId xmlns:a16="http://schemas.microsoft.com/office/drawing/2014/main" id="{B281825E-A292-5CDA-070A-92D03467C067}"/>
              </a:ext>
            </a:extLst>
          </p:cNvPr>
          <p:cNvSpPr txBox="1">
            <a:spLocks/>
          </p:cNvSpPr>
          <p:nvPr/>
        </p:nvSpPr>
        <p:spPr>
          <a:xfrm>
            <a:off x="2070188" y="97054"/>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02. </a:t>
            </a:r>
            <a:r>
              <a:rPr lang="en-US" sz="3000" b="1" dirty="0" err="1">
                <a:solidFill>
                  <a:srgbClr val="0000FF"/>
                </a:solidFill>
                <a:latin typeface="Calibri"/>
                <a:ea typeface="Calibri"/>
                <a:cs typeface="Calibri"/>
                <a:sym typeface="Calibri"/>
              </a:rPr>
              <a:t>Thực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hiện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tấn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client</a:t>
            </a:r>
          </a:p>
        </p:txBody>
      </p:sp>
    </p:spTree>
    <p:extLst>
      <p:ext uri="{BB962C8B-B14F-4D97-AF65-F5344CB8AC3E}">
        <p14:creationId xmlns:p14="http://schemas.microsoft.com/office/powerpoint/2010/main" val="23656295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6" name="TextBox 5">
            <a:extLst>
              <a:ext uri="{FF2B5EF4-FFF2-40B4-BE49-F238E27FC236}">
                <a16:creationId xmlns:a16="http://schemas.microsoft.com/office/drawing/2014/main" id="{02DB1F87-5D8F-7CA9-DC07-740424A21216}"/>
              </a:ext>
            </a:extLst>
          </p:cNvPr>
          <p:cNvSpPr txBox="1"/>
          <p:nvPr/>
        </p:nvSpPr>
        <p:spPr>
          <a:xfrm>
            <a:off x="391632" y="818435"/>
            <a:ext cx="7993912" cy="1200329"/>
          </a:xfrm>
          <a:prstGeom prst="rect">
            <a:avLst/>
          </a:prstGeom>
          <a:noFill/>
        </p:spPr>
        <p:txBody>
          <a:bodyPr wrap="square">
            <a:spAutoFit/>
          </a:bodyPr>
          <a:lstStyle/>
          <a:p>
            <a:r>
              <a:rPr lang="en-US" sz="1800" b="0" i="0" dirty="0">
                <a:solidFill>
                  <a:srgbClr val="050505"/>
                </a:solidFill>
                <a:effectLst/>
                <a:latin typeface="Times New Roman" panose="02020603050405020304" pitchFamily="18" charset="0"/>
                <a:cs typeface="Times New Roman" panose="02020603050405020304" pitchFamily="18" charset="0"/>
              </a:rPr>
              <a:t>3. </a:t>
            </a:r>
            <a:r>
              <a:rPr lang="vi-VN" sz="1800" b="0" i="0" dirty="0">
                <a:solidFill>
                  <a:srgbClr val="050505"/>
                </a:solidFill>
                <a:effectLst/>
                <a:latin typeface="Times New Roman" panose="02020603050405020304" pitchFamily="18" charset="0"/>
                <a:cs typeface="Times New Roman" panose="02020603050405020304" pitchFamily="18" charset="0"/>
              </a:rPr>
              <a:t>Phising mail của Administrator bằng SET để yêu cầu client2 tải tệp tin về máy, kết hợp với tấn công DNS spoofing bằng tool bettercap để chuyển hướng về domain giả mạo có chứa payload. khi client2 giả</a:t>
            </a:r>
            <a:r>
              <a:rPr lang="en-US" sz="1800" b="0" i="0" dirty="0" err="1">
                <a:solidFill>
                  <a:srgbClr val="050505"/>
                </a:solidFill>
                <a:effectLst/>
                <a:latin typeface="Times New Roman" panose="02020603050405020304" pitchFamily="18" charset="0"/>
                <a:cs typeface="Times New Roman" panose="02020603050405020304" pitchFamily="18" charset="0"/>
              </a:rPr>
              <a:t>i</a:t>
            </a:r>
            <a:r>
              <a:rPr lang="vi-VN" sz="1800" b="0" i="0" dirty="0">
                <a:solidFill>
                  <a:srgbClr val="050505"/>
                </a:solidFill>
                <a:effectLst/>
                <a:latin typeface="Times New Roman" panose="02020603050405020304" pitchFamily="18" charset="0"/>
                <a:cs typeface="Times New Roman" panose="02020603050405020304" pitchFamily="18" charset="0"/>
              </a:rPr>
              <a:t> nén và mở file pdf có chứa payload reverseshell thì attacker sẽ chiếm được cmd của máy client2</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D6E5D65-6BEC-B1EF-6A38-15652BD3C239}"/>
              </a:ext>
            </a:extLst>
          </p:cNvPr>
          <p:cNvPicPr>
            <a:picLocks noChangeAspect="1"/>
          </p:cNvPicPr>
          <p:nvPr/>
        </p:nvPicPr>
        <p:blipFill>
          <a:blip r:embed="rId3"/>
          <a:stretch>
            <a:fillRect/>
          </a:stretch>
        </p:blipFill>
        <p:spPr>
          <a:xfrm>
            <a:off x="0" y="2315886"/>
            <a:ext cx="9144000" cy="2156876"/>
          </a:xfrm>
          <a:prstGeom prst="rect">
            <a:avLst/>
          </a:prstGeom>
        </p:spPr>
      </p:pic>
      <p:sp>
        <p:nvSpPr>
          <p:cNvPr id="5" name="Google Shape;2135;p39">
            <a:extLst>
              <a:ext uri="{FF2B5EF4-FFF2-40B4-BE49-F238E27FC236}">
                <a16:creationId xmlns:a16="http://schemas.microsoft.com/office/drawing/2014/main" id="{506CAF1A-43E4-4F90-B206-892F884F6E9C}"/>
              </a:ext>
            </a:extLst>
          </p:cNvPr>
          <p:cNvSpPr txBox="1">
            <a:spLocks/>
          </p:cNvSpPr>
          <p:nvPr/>
        </p:nvSpPr>
        <p:spPr>
          <a:xfrm>
            <a:off x="2070188" y="97054"/>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02. </a:t>
            </a:r>
            <a:r>
              <a:rPr lang="en-US" sz="3000" b="1" dirty="0" err="1">
                <a:solidFill>
                  <a:srgbClr val="0000FF"/>
                </a:solidFill>
                <a:latin typeface="Calibri"/>
                <a:ea typeface="Calibri"/>
                <a:cs typeface="Calibri"/>
                <a:sym typeface="Calibri"/>
              </a:rPr>
              <a:t>Thực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hiện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tấn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client</a:t>
            </a:r>
          </a:p>
        </p:txBody>
      </p:sp>
    </p:spTree>
    <p:extLst>
      <p:ext uri="{BB962C8B-B14F-4D97-AF65-F5344CB8AC3E}">
        <p14:creationId xmlns:p14="http://schemas.microsoft.com/office/powerpoint/2010/main" val="3635797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grpSp>
        <p:nvGrpSpPr>
          <p:cNvPr id="1890" name="Google Shape;1890;p36"/>
          <p:cNvGrpSpPr/>
          <p:nvPr/>
        </p:nvGrpSpPr>
        <p:grpSpPr>
          <a:xfrm>
            <a:off x="4402735" y="399275"/>
            <a:ext cx="635100" cy="734640"/>
            <a:chOff x="731647" y="573573"/>
            <a:chExt cx="635100" cy="734640"/>
          </a:xfrm>
        </p:grpSpPr>
        <p:grpSp>
          <p:nvGrpSpPr>
            <p:cNvPr id="1891" name="Google Shape;1891;p36"/>
            <p:cNvGrpSpPr/>
            <p:nvPr/>
          </p:nvGrpSpPr>
          <p:grpSpPr>
            <a:xfrm>
              <a:off x="731647" y="573573"/>
              <a:ext cx="635100" cy="635100"/>
              <a:chOff x="917231" y="750460"/>
              <a:chExt cx="635100" cy="635100"/>
            </a:xfrm>
          </p:grpSpPr>
          <p:sp>
            <p:nvSpPr>
              <p:cNvPr id="1892" name="Google Shape;1892;p36"/>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6"/>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94" name="Google Shape;1894;p36"/>
            <p:cNvGrpSpPr/>
            <p:nvPr/>
          </p:nvGrpSpPr>
          <p:grpSpPr>
            <a:xfrm>
              <a:off x="961679" y="1281213"/>
              <a:ext cx="175013" cy="27000"/>
              <a:chOff x="5662375" y="212375"/>
              <a:chExt cx="175013" cy="27000"/>
            </a:xfrm>
          </p:grpSpPr>
          <p:sp>
            <p:nvSpPr>
              <p:cNvPr id="1895" name="Google Shape;1895;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96" name="Google Shape;1896;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97" name="Google Shape;1897;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1898" name="Google Shape;1898;p36"/>
          <p:cNvGrpSpPr/>
          <p:nvPr/>
        </p:nvGrpSpPr>
        <p:grpSpPr>
          <a:xfrm>
            <a:off x="4389247" y="2336260"/>
            <a:ext cx="635100" cy="733490"/>
            <a:chOff x="731647" y="1650460"/>
            <a:chExt cx="635100" cy="733490"/>
          </a:xfrm>
        </p:grpSpPr>
        <p:grpSp>
          <p:nvGrpSpPr>
            <p:cNvPr id="1899" name="Google Shape;1899;p36"/>
            <p:cNvGrpSpPr/>
            <p:nvPr/>
          </p:nvGrpSpPr>
          <p:grpSpPr>
            <a:xfrm>
              <a:off x="731647" y="1650460"/>
              <a:ext cx="635100" cy="635100"/>
              <a:chOff x="917231" y="1827973"/>
              <a:chExt cx="635100" cy="635100"/>
            </a:xfrm>
          </p:grpSpPr>
          <p:sp>
            <p:nvSpPr>
              <p:cNvPr id="1900" name="Google Shape;1900;p36"/>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6"/>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36"/>
            <p:cNvGrpSpPr/>
            <p:nvPr/>
          </p:nvGrpSpPr>
          <p:grpSpPr>
            <a:xfrm>
              <a:off x="961679" y="2356951"/>
              <a:ext cx="175013" cy="27000"/>
              <a:chOff x="5662375" y="212375"/>
              <a:chExt cx="175013" cy="27000"/>
            </a:xfrm>
          </p:grpSpPr>
          <p:sp>
            <p:nvSpPr>
              <p:cNvPr id="1903" name="Google Shape;1903;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04" name="Google Shape;1904;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05" name="Google Shape;1905;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1906" name="Google Shape;1906;p36"/>
          <p:cNvGrpSpPr/>
          <p:nvPr/>
        </p:nvGrpSpPr>
        <p:grpSpPr>
          <a:xfrm>
            <a:off x="4389247" y="3414077"/>
            <a:ext cx="635100" cy="734984"/>
            <a:chOff x="731647" y="2728277"/>
            <a:chExt cx="635100" cy="734984"/>
          </a:xfrm>
        </p:grpSpPr>
        <p:grpSp>
          <p:nvGrpSpPr>
            <p:cNvPr id="1907" name="Google Shape;1907;p36"/>
            <p:cNvGrpSpPr/>
            <p:nvPr/>
          </p:nvGrpSpPr>
          <p:grpSpPr>
            <a:xfrm>
              <a:off x="731647" y="2728277"/>
              <a:ext cx="635100" cy="635100"/>
              <a:chOff x="917231" y="2905502"/>
              <a:chExt cx="635100" cy="635100"/>
            </a:xfrm>
          </p:grpSpPr>
          <p:sp>
            <p:nvSpPr>
              <p:cNvPr id="1908" name="Google Shape;1908;p36"/>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6"/>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10" name="Google Shape;1910;p36"/>
            <p:cNvGrpSpPr/>
            <p:nvPr/>
          </p:nvGrpSpPr>
          <p:grpSpPr>
            <a:xfrm>
              <a:off x="961679" y="3436260"/>
              <a:ext cx="175013" cy="27000"/>
              <a:chOff x="5662375" y="212375"/>
              <a:chExt cx="175013" cy="27000"/>
            </a:xfrm>
          </p:grpSpPr>
          <p:sp>
            <p:nvSpPr>
              <p:cNvPr id="1911" name="Google Shape;1911;p3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12" name="Google Shape;1912;p3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913" name="Google Shape;1913;p3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1914" name="Google Shape;1914;p36"/>
          <p:cNvSpPr txBox="1">
            <a:spLocks noGrp="1"/>
          </p:cNvSpPr>
          <p:nvPr>
            <p:ph type="title"/>
          </p:nvPr>
        </p:nvSpPr>
        <p:spPr>
          <a:xfrm>
            <a:off x="64221" y="1894088"/>
            <a:ext cx="417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rgbClr val="0000FF"/>
                </a:solidFill>
              </a:rPr>
              <a:t>Các thành viên trong nhóm :</a:t>
            </a:r>
            <a:endParaRPr b="1" dirty="0">
              <a:solidFill>
                <a:srgbClr val="0000FF"/>
              </a:solidFill>
            </a:endParaRPr>
          </a:p>
        </p:txBody>
      </p:sp>
      <p:sp>
        <p:nvSpPr>
          <p:cNvPr id="1915" name="Google Shape;1915;p36"/>
          <p:cNvSpPr txBox="1">
            <a:spLocks noGrp="1"/>
          </p:cNvSpPr>
          <p:nvPr>
            <p:ph type="subTitle" idx="1"/>
          </p:nvPr>
        </p:nvSpPr>
        <p:spPr>
          <a:xfrm>
            <a:off x="5164250" y="399275"/>
            <a:ext cx="38223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b="1" dirty="0">
                <a:solidFill>
                  <a:srgbClr val="0000FF"/>
                </a:solidFill>
                <a:latin typeface="Barlow Semi Condensed"/>
                <a:ea typeface="Barlow Semi Condensed"/>
                <a:cs typeface="Barlow Semi Condensed"/>
                <a:sym typeface="Barlow Semi Condensed"/>
              </a:rPr>
              <a:t>Đoàn Đỗ Lâm Trường - 20520338</a:t>
            </a:r>
            <a:endParaRPr sz="2000" b="1" dirty="0">
              <a:solidFill>
                <a:srgbClr val="0000FF"/>
              </a:solidFill>
              <a:latin typeface="Barlow Semi Condensed"/>
              <a:ea typeface="Barlow Semi Condensed"/>
              <a:cs typeface="Barlow Semi Condensed"/>
              <a:sym typeface="Barlow Semi Condensed"/>
            </a:endParaRPr>
          </a:p>
        </p:txBody>
      </p:sp>
      <p:sp>
        <p:nvSpPr>
          <p:cNvPr id="1916" name="Google Shape;1916;p36"/>
          <p:cNvSpPr txBox="1">
            <a:spLocks noGrp="1"/>
          </p:cNvSpPr>
          <p:nvPr>
            <p:ph type="subTitle" idx="3"/>
          </p:nvPr>
        </p:nvSpPr>
        <p:spPr>
          <a:xfrm>
            <a:off x="5321800" y="2450575"/>
            <a:ext cx="32034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b="1" dirty="0">
                <a:solidFill>
                  <a:srgbClr val="0000FF"/>
                </a:solidFill>
                <a:latin typeface="Barlow Semi Condensed"/>
                <a:ea typeface="Barlow Semi Condensed"/>
                <a:cs typeface="Barlow Semi Condensed"/>
                <a:sym typeface="Barlow Semi Condensed"/>
              </a:rPr>
              <a:t>Phạm Văn Ngọ - 20520254 </a:t>
            </a:r>
            <a:endParaRPr sz="2000" b="1" dirty="0">
              <a:solidFill>
                <a:srgbClr val="0000FF"/>
              </a:solidFill>
              <a:latin typeface="Barlow Semi Condensed"/>
              <a:ea typeface="Barlow Semi Condensed"/>
              <a:cs typeface="Barlow Semi Condensed"/>
              <a:sym typeface="Barlow Semi Condensed"/>
            </a:endParaRPr>
          </a:p>
        </p:txBody>
      </p:sp>
      <p:sp>
        <p:nvSpPr>
          <p:cNvPr id="1917" name="Google Shape;1917;p36"/>
          <p:cNvSpPr txBox="1">
            <a:spLocks noGrp="1"/>
          </p:cNvSpPr>
          <p:nvPr>
            <p:ph type="subTitle" idx="5"/>
          </p:nvPr>
        </p:nvSpPr>
        <p:spPr>
          <a:xfrm>
            <a:off x="5326700" y="3529550"/>
            <a:ext cx="34974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b="1" dirty="0">
                <a:solidFill>
                  <a:srgbClr val="0000FF"/>
                </a:solidFill>
                <a:latin typeface="Barlow Semi Condensed"/>
                <a:ea typeface="Barlow Semi Condensed"/>
                <a:cs typeface="Barlow Semi Condensed"/>
                <a:sym typeface="Barlow Semi Condensed"/>
              </a:rPr>
              <a:t>Nguyễn Hoàng Phúc - 20520277</a:t>
            </a:r>
            <a:endParaRPr sz="2000" b="1" dirty="0">
              <a:solidFill>
                <a:srgbClr val="0000FF"/>
              </a:solidFill>
              <a:latin typeface="Barlow Semi Condensed"/>
              <a:ea typeface="Barlow Semi Condensed"/>
              <a:cs typeface="Barlow Semi Condensed"/>
              <a:sym typeface="Barlow Semi Condensed"/>
            </a:endParaRPr>
          </a:p>
        </p:txBody>
      </p:sp>
      <p:sp>
        <p:nvSpPr>
          <p:cNvPr id="1918" name="Google Shape;1918;p36"/>
          <p:cNvSpPr txBox="1">
            <a:spLocks noGrp="1"/>
          </p:cNvSpPr>
          <p:nvPr>
            <p:ph type="title" idx="9"/>
          </p:nvPr>
        </p:nvSpPr>
        <p:spPr>
          <a:xfrm>
            <a:off x="4484904" y="54807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919" name="Google Shape;1919;p36"/>
          <p:cNvSpPr txBox="1">
            <a:spLocks noGrp="1"/>
          </p:cNvSpPr>
          <p:nvPr>
            <p:ph type="title" idx="13"/>
          </p:nvPr>
        </p:nvSpPr>
        <p:spPr>
          <a:xfrm>
            <a:off x="4471416" y="24871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920" name="Google Shape;1920;p36"/>
          <p:cNvSpPr txBox="1">
            <a:spLocks noGrp="1"/>
          </p:cNvSpPr>
          <p:nvPr>
            <p:ph type="title" idx="14"/>
          </p:nvPr>
        </p:nvSpPr>
        <p:spPr>
          <a:xfrm>
            <a:off x="4471416" y="35661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11" name="Google Shape;1898;p36">
            <a:extLst>
              <a:ext uri="{FF2B5EF4-FFF2-40B4-BE49-F238E27FC236}">
                <a16:creationId xmlns:a16="http://schemas.microsoft.com/office/drawing/2014/main" id="{370936C0-7E1B-8DC8-01CC-6937F32AD94C}"/>
              </a:ext>
            </a:extLst>
          </p:cNvPr>
          <p:cNvGrpSpPr/>
          <p:nvPr/>
        </p:nvGrpSpPr>
        <p:grpSpPr>
          <a:xfrm>
            <a:off x="4389247" y="1367880"/>
            <a:ext cx="635100" cy="733490"/>
            <a:chOff x="731647" y="1650460"/>
            <a:chExt cx="635100" cy="733490"/>
          </a:xfrm>
        </p:grpSpPr>
        <p:grpSp>
          <p:nvGrpSpPr>
            <p:cNvPr id="12" name="Google Shape;1899;p36">
              <a:extLst>
                <a:ext uri="{FF2B5EF4-FFF2-40B4-BE49-F238E27FC236}">
                  <a16:creationId xmlns:a16="http://schemas.microsoft.com/office/drawing/2014/main" id="{43003D5D-73B2-552D-48BE-E22B14722E55}"/>
                </a:ext>
              </a:extLst>
            </p:cNvPr>
            <p:cNvGrpSpPr/>
            <p:nvPr/>
          </p:nvGrpSpPr>
          <p:grpSpPr>
            <a:xfrm>
              <a:off x="731647" y="1650460"/>
              <a:ext cx="635100" cy="635100"/>
              <a:chOff x="917231" y="1827973"/>
              <a:chExt cx="635100" cy="635100"/>
            </a:xfrm>
          </p:grpSpPr>
          <p:sp>
            <p:nvSpPr>
              <p:cNvPr id="17" name="Google Shape;1900;p36">
                <a:extLst>
                  <a:ext uri="{FF2B5EF4-FFF2-40B4-BE49-F238E27FC236}">
                    <a16:creationId xmlns:a16="http://schemas.microsoft.com/office/drawing/2014/main" id="{8DAD06ED-33FD-9A9C-570A-BEF3D6282C40}"/>
                  </a:ext>
                </a:extLst>
              </p:cNvPr>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01;p36">
                <a:extLst>
                  <a:ext uri="{FF2B5EF4-FFF2-40B4-BE49-F238E27FC236}">
                    <a16:creationId xmlns:a16="http://schemas.microsoft.com/office/drawing/2014/main" id="{51641B48-7EB9-63DF-594D-5341D8E4DA7D}"/>
                  </a:ext>
                </a:extLst>
              </p:cNvPr>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902;p36">
              <a:extLst>
                <a:ext uri="{FF2B5EF4-FFF2-40B4-BE49-F238E27FC236}">
                  <a16:creationId xmlns:a16="http://schemas.microsoft.com/office/drawing/2014/main" id="{7C4D3A6B-E3C6-4ED2-6F03-D517F2F551A4}"/>
                </a:ext>
              </a:extLst>
            </p:cNvPr>
            <p:cNvGrpSpPr/>
            <p:nvPr/>
          </p:nvGrpSpPr>
          <p:grpSpPr>
            <a:xfrm>
              <a:off x="961679" y="2356951"/>
              <a:ext cx="175013" cy="27000"/>
              <a:chOff x="5662375" y="212375"/>
              <a:chExt cx="175013" cy="27000"/>
            </a:xfrm>
          </p:grpSpPr>
          <p:sp>
            <p:nvSpPr>
              <p:cNvPr id="14" name="Google Shape;1903;p36">
                <a:extLst>
                  <a:ext uri="{FF2B5EF4-FFF2-40B4-BE49-F238E27FC236}">
                    <a16:creationId xmlns:a16="http://schemas.microsoft.com/office/drawing/2014/main" id="{DC42F8C8-239A-1B5B-80C7-356ADFE39123}"/>
                  </a:ext>
                </a:extLst>
              </p:cNvPr>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 name="Google Shape;1904;p36">
                <a:extLst>
                  <a:ext uri="{FF2B5EF4-FFF2-40B4-BE49-F238E27FC236}">
                    <a16:creationId xmlns:a16="http://schemas.microsoft.com/office/drawing/2014/main" id="{F6E98D54-9E93-4E58-FE4C-EDC619B4ADA5}"/>
                  </a:ext>
                </a:extLst>
              </p:cNvPr>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 name="Google Shape;1905;p36">
                <a:extLst>
                  <a:ext uri="{FF2B5EF4-FFF2-40B4-BE49-F238E27FC236}">
                    <a16:creationId xmlns:a16="http://schemas.microsoft.com/office/drawing/2014/main" id="{3B104803-9685-FC39-E724-B579C800433B}"/>
                  </a:ext>
                </a:extLst>
              </p:cNvPr>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19" name="Google Shape;1916;p36">
            <a:extLst>
              <a:ext uri="{FF2B5EF4-FFF2-40B4-BE49-F238E27FC236}">
                <a16:creationId xmlns:a16="http://schemas.microsoft.com/office/drawing/2014/main" id="{C92A458C-5F6A-EA66-A70C-DAF7D9314F87}"/>
              </a:ext>
            </a:extLst>
          </p:cNvPr>
          <p:cNvSpPr txBox="1">
            <a:spLocks/>
          </p:cNvSpPr>
          <p:nvPr/>
        </p:nvSpPr>
        <p:spPr>
          <a:xfrm>
            <a:off x="5321800" y="1482195"/>
            <a:ext cx="3203400" cy="38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en-US" sz="2000" b="1" dirty="0" err="1">
                <a:solidFill>
                  <a:srgbClr val="0000FF"/>
                </a:solidFill>
                <a:latin typeface="Barlow Semi Condensed"/>
                <a:ea typeface="Barlow Semi Condensed"/>
                <a:cs typeface="Barlow Semi Condensed"/>
                <a:sym typeface="Barlow Semi Condensed"/>
              </a:rPr>
              <a:t>Trương</a:t>
            </a:r>
            <a:r>
              <a:rPr lang="en-US" sz="2000" b="1" dirty="0">
                <a:solidFill>
                  <a:srgbClr val="0000FF"/>
                </a:solidFill>
                <a:latin typeface="Barlow Semi Condensed"/>
                <a:ea typeface="Barlow Semi Condensed"/>
                <a:cs typeface="Barlow Semi Condensed"/>
                <a:sym typeface="Barlow Semi Condensed"/>
              </a:rPr>
              <a:t> Văn </a:t>
            </a:r>
            <a:r>
              <a:rPr lang="en-US" sz="2000" b="1" dirty="0" err="1">
                <a:solidFill>
                  <a:srgbClr val="0000FF"/>
                </a:solidFill>
                <a:latin typeface="Barlow Semi Condensed"/>
                <a:ea typeface="Barlow Semi Condensed"/>
                <a:cs typeface="Barlow Semi Condensed"/>
                <a:sym typeface="Barlow Semi Condensed"/>
              </a:rPr>
              <a:t>hiệp</a:t>
            </a:r>
            <a:r>
              <a:rPr lang="en-US" sz="2000" b="1" dirty="0">
                <a:solidFill>
                  <a:srgbClr val="0000FF"/>
                </a:solidFill>
                <a:latin typeface="Barlow Semi Condensed"/>
                <a:ea typeface="Barlow Semi Condensed"/>
                <a:cs typeface="Barlow Semi Condensed"/>
                <a:sym typeface="Barlow Semi Condensed"/>
              </a:rPr>
              <a:t> - 20521313 </a:t>
            </a:r>
          </a:p>
        </p:txBody>
      </p:sp>
      <p:sp>
        <p:nvSpPr>
          <p:cNvPr id="20" name="Google Shape;1919;p36">
            <a:extLst>
              <a:ext uri="{FF2B5EF4-FFF2-40B4-BE49-F238E27FC236}">
                <a16:creationId xmlns:a16="http://schemas.microsoft.com/office/drawing/2014/main" id="{4807B428-0920-3BC2-B27F-16E64879C501}"/>
              </a:ext>
            </a:extLst>
          </p:cNvPr>
          <p:cNvSpPr txBox="1">
            <a:spLocks/>
          </p:cNvSpPr>
          <p:nvPr/>
        </p:nvSpPr>
        <p:spPr>
          <a:xfrm>
            <a:off x="4471416" y="1518788"/>
            <a:ext cx="457200" cy="347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9pPr>
          </a:lstStyle>
          <a:p>
            <a:r>
              <a:rPr lang="en" dirty="0"/>
              <a:t>02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6" name="TextBox 5">
            <a:extLst>
              <a:ext uri="{FF2B5EF4-FFF2-40B4-BE49-F238E27FC236}">
                <a16:creationId xmlns:a16="http://schemas.microsoft.com/office/drawing/2014/main" id="{02DB1F87-5D8F-7CA9-DC07-740424A21216}"/>
              </a:ext>
            </a:extLst>
          </p:cNvPr>
          <p:cNvSpPr txBox="1"/>
          <p:nvPr/>
        </p:nvSpPr>
        <p:spPr>
          <a:xfrm>
            <a:off x="391632" y="818435"/>
            <a:ext cx="7993912" cy="1200329"/>
          </a:xfrm>
          <a:prstGeom prst="rect">
            <a:avLst/>
          </a:prstGeom>
          <a:noFill/>
        </p:spPr>
        <p:txBody>
          <a:bodyPr wrap="square">
            <a:spAutoFit/>
          </a:bodyPr>
          <a:lstStyle/>
          <a:p>
            <a:r>
              <a:rPr lang="en-US" sz="1800" dirty="0">
                <a:solidFill>
                  <a:srgbClr val="050505"/>
                </a:solidFill>
                <a:latin typeface="Times New Roman" panose="02020603050405020304" pitchFamily="18" charset="0"/>
                <a:cs typeface="Times New Roman" panose="02020603050405020304" pitchFamily="18" charset="0"/>
              </a:rPr>
              <a:t>4</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Thực</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hiện</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tấn</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công</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mitm</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sử</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dụng</a:t>
            </a:r>
            <a:r>
              <a:rPr lang="en-US" sz="1800" b="0" i="0" dirty="0">
                <a:solidFill>
                  <a:srgbClr val="050505"/>
                </a:solidFill>
                <a:effectLst/>
                <a:latin typeface="Times New Roman" panose="02020603050405020304" pitchFamily="18" charset="0"/>
                <a:cs typeface="Times New Roman" panose="02020603050405020304" pitchFamily="18" charset="0"/>
              </a:rPr>
              <a:t> tool </a:t>
            </a:r>
            <a:r>
              <a:rPr lang="en-US" sz="1800" b="0" i="0" dirty="0" err="1">
                <a:solidFill>
                  <a:srgbClr val="050505"/>
                </a:solidFill>
                <a:effectLst/>
                <a:latin typeface="Times New Roman" panose="02020603050405020304" pitchFamily="18" charset="0"/>
                <a:cs typeface="Times New Roman" panose="02020603050405020304" pitchFamily="18" charset="0"/>
              </a:rPr>
              <a:t>mitmproxy</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dirty="0">
                <a:solidFill>
                  <a:srgbClr val="050505"/>
                </a:solidFill>
                <a:latin typeface="Times New Roman" panose="02020603050405020304" pitchFamily="18" charset="0"/>
                <a:cs typeface="Times New Roman" panose="02020603050405020304" pitchFamily="18" charset="0"/>
              </a:rPr>
              <a:t>c</a:t>
            </a:r>
            <a:r>
              <a:rPr lang="en-US" sz="1800" b="0" i="0" dirty="0">
                <a:solidFill>
                  <a:srgbClr val="050505"/>
                </a:solidFill>
                <a:effectLst/>
                <a:latin typeface="Times New Roman" panose="02020603050405020304" pitchFamily="18" charset="0"/>
                <a:cs typeface="Times New Roman" panose="02020603050405020304" pitchFamily="18" charset="0"/>
              </a:rPr>
              <a:t>l</a:t>
            </a:r>
            <a:r>
              <a:rPr lang="vi-VN" sz="1800" b="0" i="0" dirty="0">
                <a:solidFill>
                  <a:srgbClr val="050505"/>
                </a:solidFill>
                <a:effectLst/>
                <a:latin typeface="Times New Roman" panose="02020603050405020304" pitchFamily="18" charset="0"/>
                <a:cs typeface="Times New Roman" panose="02020603050405020304" pitchFamily="18" charset="0"/>
              </a:rPr>
              <a:t>ient2 nghe theo yêu </a:t>
            </a:r>
            <a:r>
              <a:rPr lang="en-US" sz="1800" b="0" i="0" dirty="0" err="1">
                <a:solidFill>
                  <a:srgbClr val="050505"/>
                </a:solidFill>
                <a:effectLst/>
                <a:latin typeface="Times New Roman" panose="02020603050405020304" pitchFamily="18" charset="0"/>
                <a:cs typeface="Times New Roman" panose="02020603050405020304" pitchFamily="18" charset="0"/>
              </a:rPr>
              <a:t>cầu</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từ</a:t>
            </a:r>
            <a:r>
              <a:rPr lang="en-US" sz="1800" b="0" i="0" dirty="0">
                <a:solidFill>
                  <a:srgbClr val="050505"/>
                </a:solidFill>
                <a:effectLst/>
                <a:latin typeface="Times New Roman" panose="02020603050405020304" pitchFamily="18" charset="0"/>
                <a:cs typeface="Times New Roman" panose="02020603050405020304" pitchFamily="18" charset="0"/>
              </a:rPr>
              <a:t> mail</a:t>
            </a:r>
            <a:r>
              <a:rPr lang="vi-VN" sz="1800" b="0" i="0" dirty="0">
                <a:solidFill>
                  <a:srgbClr val="050505"/>
                </a:solidFill>
                <a:effectLst/>
                <a:latin typeface="Times New Roman" panose="02020603050405020304" pitchFamily="18" charset="0"/>
                <a:cs typeface="Times New Roman" panose="02020603050405020304" pitchFamily="18" charset="0"/>
              </a:rPr>
              <a:t> giả mạo tiến hành cài cer</a:t>
            </a:r>
            <a:r>
              <a:rPr lang="en-US" sz="1800" b="0" i="0" dirty="0">
                <a:solidFill>
                  <a:srgbClr val="050505"/>
                </a:solidFill>
                <a:effectLst/>
                <a:latin typeface="Times New Roman" panose="02020603050405020304" pitchFamily="18" charset="0"/>
                <a:cs typeface="Times New Roman" panose="02020603050405020304" pitchFamily="18" charset="0"/>
              </a:rPr>
              <a:t>t</a:t>
            </a:r>
            <a:r>
              <a:rPr lang="vi-VN" sz="1800" b="0" i="0" dirty="0">
                <a:solidFill>
                  <a:srgbClr val="050505"/>
                </a:solidFill>
                <a:effectLst/>
                <a:latin typeface="Times New Roman" panose="02020603050405020304" pitchFamily="18" charset="0"/>
                <a:cs typeface="Times New Roman" panose="02020603050405020304" pitchFamily="18" charset="0"/>
              </a:rPr>
              <a:t> về máy. </a:t>
            </a:r>
            <a:r>
              <a:rPr lang="en-US" sz="1800" b="0" i="0" dirty="0">
                <a:solidFill>
                  <a:srgbClr val="050505"/>
                </a:solidFill>
                <a:effectLst/>
                <a:latin typeface="Times New Roman" panose="02020603050405020304" pitchFamily="18" charset="0"/>
                <a:cs typeface="Times New Roman" panose="02020603050405020304" pitchFamily="18" charset="0"/>
              </a:rPr>
              <a:t>S</a:t>
            </a:r>
            <a:r>
              <a:rPr lang="vi-VN" sz="1800" b="0" i="0" dirty="0">
                <a:solidFill>
                  <a:srgbClr val="050505"/>
                </a:solidFill>
                <a:effectLst/>
                <a:latin typeface="Times New Roman" panose="02020603050405020304" pitchFamily="18" charset="0"/>
                <a:cs typeface="Times New Roman" panose="02020603050405020304" pitchFamily="18" charset="0"/>
              </a:rPr>
              <a:t>au khi đã cài cer</a:t>
            </a:r>
            <a:r>
              <a:rPr lang="en-US" sz="1800" b="0" i="0" dirty="0">
                <a:solidFill>
                  <a:srgbClr val="050505"/>
                </a:solidFill>
                <a:effectLst/>
                <a:latin typeface="Times New Roman" panose="02020603050405020304" pitchFamily="18" charset="0"/>
                <a:cs typeface="Times New Roman" panose="02020603050405020304" pitchFamily="18" charset="0"/>
              </a:rPr>
              <a:t>t</a:t>
            </a:r>
            <a:r>
              <a:rPr lang="vi-VN" sz="1800" b="0" i="0" dirty="0">
                <a:solidFill>
                  <a:srgbClr val="050505"/>
                </a:solidFill>
                <a:effectLst/>
                <a:latin typeface="Times New Roman" panose="02020603050405020304" pitchFamily="18" charset="0"/>
                <a:cs typeface="Times New Roman" panose="02020603050405020304" pitchFamily="18" charset="0"/>
              </a:rPr>
              <a:t> attacker sẽ bắt được hết tất cả gói tin gồm cả username, password khi client2 login trên các mxh(facebook, linkin,...)</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F0E98203-D9E7-5740-051F-CBD32A0E6827}"/>
              </a:ext>
            </a:extLst>
          </p:cNvPr>
          <p:cNvPicPr>
            <a:picLocks noChangeAspect="1"/>
          </p:cNvPicPr>
          <p:nvPr/>
        </p:nvPicPr>
        <p:blipFill>
          <a:blip r:embed="rId3"/>
          <a:stretch>
            <a:fillRect/>
          </a:stretch>
        </p:blipFill>
        <p:spPr>
          <a:xfrm>
            <a:off x="1072569" y="2023034"/>
            <a:ext cx="6998862" cy="2669468"/>
          </a:xfrm>
          <a:prstGeom prst="rect">
            <a:avLst/>
          </a:prstGeom>
        </p:spPr>
      </p:pic>
      <p:sp>
        <p:nvSpPr>
          <p:cNvPr id="4" name="Google Shape;2135;p39">
            <a:extLst>
              <a:ext uri="{FF2B5EF4-FFF2-40B4-BE49-F238E27FC236}">
                <a16:creationId xmlns:a16="http://schemas.microsoft.com/office/drawing/2014/main" id="{29762D36-0C21-5B6B-8ED7-6E7E6AD908A3}"/>
              </a:ext>
            </a:extLst>
          </p:cNvPr>
          <p:cNvSpPr txBox="1">
            <a:spLocks/>
          </p:cNvSpPr>
          <p:nvPr/>
        </p:nvSpPr>
        <p:spPr>
          <a:xfrm>
            <a:off x="2070188" y="97054"/>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02. </a:t>
            </a:r>
            <a:r>
              <a:rPr lang="en-US" sz="3000" b="1" dirty="0" err="1">
                <a:solidFill>
                  <a:srgbClr val="0000FF"/>
                </a:solidFill>
                <a:latin typeface="Calibri"/>
                <a:ea typeface="Calibri"/>
                <a:cs typeface="Calibri"/>
                <a:sym typeface="Calibri"/>
              </a:rPr>
              <a:t>Thực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hiện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tấn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client</a:t>
            </a:r>
          </a:p>
        </p:txBody>
      </p:sp>
      <p:sp>
        <p:nvSpPr>
          <p:cNvPr id="2" name="TextBox 1">
            <a:extLst>
              <a:ext uri="{FF2B5EF4-FFF2-40B4-BE49-F238E27FC236}">
                <a16:creationId xmlns:a16="http://schemas.microsoft.com/office/drawing/2014/main" id="{A646F8C1-FAC4-A552-25F3-588FB1A772C5}"/>
              </a:ext>
            </a:extLst>
          </p:cNvPr>
          <p:cNvSpPr txBox="1"/>
          <p:nvPr/>
        </p:nvSpPr>
        <p:spPr>
          <a:xfrm>
            <a:off x="1689430" y="4732791"/>
            <a:ext cx="6800192" cy="307777"/>
          </a:xfrm>
          <a:prstGeom prst="rect">
            <a:avLst/>
          </a:prstGeom>
          <a:noFill/>
        </p:spPr>
        <p:txBody>
          <a:bodyPr wrap="square" rtlCol="0">
            <a:spAutoFit/>
          </a:bodyPr>
          <a:lstStyle/>
          <a:p>
            <a:r>
              <a:rPr lang="en-US" dirty="0" err="1">
                <a:solidFill>
                  <a:schemeClr val="tx1">
                    <a:lumMod val="50000"/>
                  </a:schemeClr>
                </a:solidFill>
                <a:latin typeface="Times New Roman" panose="02020603050405020304" pitchFamily="18" charset="0"/>
                <a:cs typeface="Times New Roman" panose="02020603050405020304" pitchFamily="18" charset="0"/>
              </a:rPr>
              <a:t>Lấy</a:t>
            </a:r>
            <a:r>
              <a:rPr lang="en-US" dirty="0">
                <a:solidFill>
                  <a:schemeClr val="tx1">
                    <a:lumMod val="50000"/>
                  </a:schemeClr>
                </a:solidFill>
                <a:latin typeface="Times New Roman" panose="02020603050405020304" pitchFamily="18" charset="0"/>
                <a:cs typeface="Times New Roman" panose="02020603050405020304" pitchFamily="18" charset="0"/>
              </a:rPr>
              <a:t> </a:t>
            </a:r>
            <a:r>
              <a:rPr lang="en-US" dirty="0" err="1">
                <a:solidFill>
                  <a:schemeClr val="tx1">
                    <a:lumMod val="50000"/>
                  </a:schemeClr>
                </a:solidFill>
                <a:latin typeface="Times New Roman" panose="02020603050405020304" pitchFamily="18" charset="0"/>
                <a:cs typeface="Times New Roman" panose="02020603050405020304" pitchFamily="18" charset="0"/>
              </a:rPr>
              <a:t>được</a:t>
            </a:r>
            <a:r>
              <a:rPr lang="en-US" dirty="0">
                <a:solidFill>
                  <a:schemeClr val="tx1">
                    <a:lumMod val="50000"/>
                  </a:schemeClr>
                </a:solidFill>
                <a:latin typeface="Times New Roman" panose="02020603050405020304" pitchFamily="18" charset="0"/>
                <a:cs typeface="Times New Roman" panose="02020603050405020304" pitchFamily="18" charset="0"/>
              </a:rPr>
              <a:t> username, password linked </a:t>
            </a:r>
            <a:r>
              <a:rPr lang="en-US" dirty="0" err="1">
                <a:solidFill>
                  <a:schemeClr val="tx1">
                    <a:lumMod val="50000"/>
                  </a:schemeClr>
                </a:solidFill>
                <a:latin typeface="Times New Roman" panose="02020603050405020304" pitchFamily="18" charset="0"/>
                <a:cs typeface="Times New Roman" panose="02020603050405020304" pitchFamily="18" charset="0"/>
              </a:rPr>
              <a:t>của</a:t>
            </a:r>
            <a:r>
              <a:rPr lang="en-US" dirty="0">
                <a:solidFill>
                  <a:schemeClr val="tx1">
                    <a:lumMod val="50000"/>
                  </a:schemeClr>
                </a:solidFill>
                <a:latin typeface="Times New Roman" panose="02020603050405020304" pitchFamily="18" charset="0"/>
                <a:cs typeface="Times New Roman" panose="02020603050405020304" pitchFamily="18" charset="0"/>
              </a:rPr>
              <a:t> user2 </a:t>
            </a:r>
            <a:r>
              <a:rPr lang="en-US" dirty="0" err="1">
                <a:solidFill>
                  <a:schemeClr val="tx1">
                    <a:lumMod val="50000"/>
                  </a:schemeClr>
                </a:solidFill>
                <a:latin typeface="Times New Roman" panose="02020603050405020304" pitchFamily="18" charset="0"/>
                <a:cs typeface="Times New Roman" panose="02020603050405020304" pitchFamily="18" charset="0"/>
              </a:rPr>
              <a:t>cũng</a:t>
            </a:r>
            <a:r>
              <a:rPr lang="en-US" dirty="0">
                <a:solidFill>
                  <a:schemeClr val="tx1">
                    <a:lumMod val="50000"/>
                  </a:schemeClr>
                </a:solidFill>
                <a:latin typeface="Times New Roman" panose="02020603050405020304" pitchFamily="18" charset="0"/>
                <a:cs typeface="Times New Roman" panose="02020603050405020304" pitchFamily="18" charset="0"/>
              </a:rPr>
              <a:t> </a:t>
            </a:r>
            <a:r>
              <a:rPr lang="en-US" dirty="0" err="1">
                <a:solidFill>
                  <a:schemeClr val="tx1">
                    <a:lumMod val="50000"/>
                  </a:schemeClr>
                </a:solidFill>
                <a:latin typeface="Times New Roman" panose="02020603050405020304" pitchFamily="18" charset="0"/>
                <a:cs typeface="Times New Roman" panose="02020603050405020304" pitchFamily="18" charset="0"/>
              </a:rPr>
              <a:t>là</a:t>
            </a:r>
            <a:r>
              <a:rPr lang="en-US" dirty="0">
                <a:solidFill>
                  <a:schemeClr val="tx1">
                    <a:lumMod val="50000"/>
                  </a:schemeClr>
                </a:solidFill>
                <a:latin typeface="Times New Roman" panose="02020603050405020304" pitchFamily="18" charset="0"/>
                <a:cs typeface="Times New Roman" panose="02020603050405020304" pitchFamily="18" charset="0"/>
              </a:rPr>
              <a:t> </a:t>
            </a:r>
            <a:r>
              <a:rPr lang="en-US" dirty="0" err="1">
                <a:solidFill>
                  <a:schemeClr val="tx1">
                    <a:lumMod val="50000"/>
                  </a:schemeClr>
                </a:solidFill>
                <a:latin typeface="Times New Roman" panose="02020603050405020304" pitchFamily="18" charset="0"/>
                <a:cs typeface="Times New Roman" panose="02020603050405020304" pitchFamily="18" charset="0"/>
              </a:rPr>
              <a:t>gmail</a:t>
            </a:r>
            <a:r>
              <a:rPr lang="en-US" dirty="0">
                <a:solidFill>
                  <a:schemeClr val="tx1">
                    <a:lumMod val="50000"/>
                  </a:schemeClr>
                </a:solidFill>
                <a:latin typeface="Times New Roman" panose="02020603050405020304" pitchFamily="18" charset="0"/>
                <a:cs typeface="Times New Roman" panose="02020603050405020304" pitchFamily="18" charset="0"/>
              </a:rPr>
              <a:t> </a:t>
            </a:r>
            <a:r>
              <a:rPr lang="en-US" dirty="0" err="1">
                <a:solidFill>
                  <a:schemeClr val="tx1">
                    <a:lumMod val="50000"/>
                  </a:schemeClr>
                </a:solidFill>
                <a:latin typeface="Times New Roman" panose="02020603050405020304" pitchFamily="18" charset="0"/>
                <a:cs typeface="Times New Roman" panose="02020603050405020304" pitchFamily="18" charset="0"/>
              </a:rPr>
              <a:t>của</a:t>
            </a:r>
            <a:r>
              <a:rPr lang="en-US" dirty="0">
                <a:solidFill>
                  <a:schemeClr val="tx1">
                    <a:lumMod val="50000"/>
                  </a:schemeClr>
                </a:solidFill>
                <a:latin typeface="Times New Roman" panose="02020603050405020304" pitchFamily="18" charset="0"/>
                <a:cs typeface="Times New Roman" panose="02020603050405020304" pitchFamily="18" charset="0"/>
              </a:rPr>
              <a:t> user2</a:t>
            </a:r>
          </a:p>
        </p:txBody>
      </p:sp>
    </p:spTree>
    <p:extLst>
      <p:ext uri="{BB962C8B-B14F-4D97-AF65-F5344CB8AC3E}">
        <p14:creationId xmlns:p14="http://schemas.microsoft.com/office/powerpoint/2010/main" val="194733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 name="Google Shape;2135;p39">
            <a:extLst>
              <a:ext uri="{FF2B5EF4-FFF2-40B4-BE49-F238E27FC236}">
                <a16:creationId xmlns:a16="http://schemas.microsoft.com/office/drawing/2014/main" id="{1DF33A69-A936-D6E3-3283-BF29FB792F1A}"/>
              </a:ext>
            </a:extLst>
          </p:cNvPr>
          <p:cNvSpPr txBox="1">
            <a:spLocks/>
          </p:cNvSpPr>
          <p:nvPr/>
        </p:nvSpPr>
        <p:spPr>
          <a:xfrm>
            <a:off x="2070188" y="97054"/>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03. </a:t>
            </a:r>
            <a:r>
              <a:rPr lang="en-US" sz="3000" b="1" dirty="0" err="1">
                <a:solidFill>
                  <a:srgbClr val="0000FF"/>
                </a:solidFill>
                <a:latin typeface="Calibri"/>
                <a:ea typeface="Calibri"/>
                <a:cs typeface="Calibri"/>
                <a:sym typeface="Calibri"/>
              </a:rPr>
              <a:t>Thực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hiện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tấn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Admin</a:t>
            </a:r>
          </a:p>
        </p:txBody>
      </p:sp>
      <p:sp>
        <p:nvSpPr>
          <p:cNvPr id="6" name="TextBox 5">
            <a:extLst>
              <a:ext uri="{FF2B5EF4-FFF2-40B4-BE49-F238E27FC236}">
                <a16:creationId xmlns:a16="http://schemas.microsoft.com/office/drawing/2014/main" id="{02DB1F87-5D8F-7CA9-DC07-740424A21216}"/>
              </a:ext>
            </a:extLst>
          </p:cNvPr>
          <p:cNvSpPr txBox="1"/>
          <p:nvPr/>
        </p:nvSpPr>
        <p:spPr>
          <a:xfrm>
            <a:off x="391632" y="818435"/>
            <a:ext cx="7993912" cy="923330"/>
          </a:xfrm>
          <a:prstGeom prst="rect">
            <a:avLst/>
          </a:prstGeom>
          <a:noFill/>
        </p:spPr>
        <p:txBody>
          <a:bodyPr wrap="square">
            <a:spAutoFit/>
          </a:bodyPr>
          <a:lstStyle/>
          <a:p>
            <a:r>
              <a:rPr lang="en-US" sz="1800" b="0" i="0" dirty="0">
                <a:solidFill>
                  <a:srgbClr val="050505"/>
                </a:solidFill>
                <a:effectLst/>
                <a:latin typeface="Times New Roman" panose="02020603050405020304" pitchFamily="18" charset="0"/>
                <a:cs typeface="Times New Roman" panose="02020603050405020304" pitchFamily="18" charset="0"/>
              </a:rPr>
              <a:t>5. </a:t>
            </a:r>
            <a:r>
              <a:rPr lang="vi-VN" sz="1800" b="0" i="0" dirty="0">
                <a:solidFill>
                  <a:srgbClr val="050505"/>
                </a:solidFill>
                <a:effectLst/>
                <a:latin typeface="Times New Roman" panose="02020603050405020304" pitchFamily="18" charset="0"/>
                <a:cs typeface="Times New Roman" panose="02020603050405020304" pitchFamily="18" charset="0"/>
              </a:rPr>
              <a:t>Sau khi lấy được thông tin tài khoản gmail</a:t>
            </a:r>
            <a:r>
              <a:rPr lang="en-US" sz="1800" b="0" i="0" dirty="0">
                <a:solidFill>
                  <a:srgbClr val="050505"/>
                </a:solidFill>
                <a:effectLst/>
                <a:latin typeface="Times New Roman" panose="02020603050405020304" pitchFamily="18" charset="0"/>
                <a:cs typeface="Times New Roman" panose="02020603050405020304" pitchFamily="18" charset="0"/>
              </a:rPr>
              <a:t>,</a:t>
            </a:r>
            <a:r>
              <a:rPr lang="vi-VN" sz="1800" b="0" i="0" dirty="0">
                <a:solidFill>
                  <a:srgbClr val="050505"/>
                </a:solidFill>
                <a:effectLst/>
                <a:latin typeface="Times New Roman" panose="02020603050405020304" pitchFamily="18" charset="0"/>
                <a:cs typeface="Times New Roman" panose="02020603050405020304" pitchFamily="18" charset="0"/>
              </a:rPr>
              <a:t> attacker tiến hành gửi mail đến Adminstrator để yêu cầu kiểm tra file sharing với ip của attacker </a:t>
            </a:r>
            <a:r>
              <a:rPr lang="vi-VN" sz="1800" b="0" i="0" u="sng" dirty="0">
                <a:solidFill>
                  <a:srgbClr val="050505"/>
                </a:solidFill>
                <a:effectLst/>
                <a:latin typeface="Times New Roman" panose="02020603050405020304" pitchFamily="18" charset="0"/>
                <a:cs typeface="Times New Roman" panose="02020603050405020304" pitchFamily="18" charset="0"/>
                <a:hlinkClick r:id="rId3"/>
              </a:rPr>
              <a:t>192.168.244.128</a:t>
            </a:r>
            <a:r>
              <a:rPr lang="en-US" sz="1800" u="sng"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để</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thực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hiện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tấn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LLMNR Poisoning</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4560C8A-5BCA-6888-D3F1-6DC3E8D9B24D}"/>
              </a:ext>
            </a:extLst>
          </p:cNvPr>
          <p:cNvPicPr>
            <a:picLocks noChangeAspect="1"/>
          </p:cNvPicPr>
          <p:nvPr/>
        </p:nvPicPr>
        <p:blipFill>
          <a:blip r:embed="rId4"/>
          <a:stretch>
            <a:fillRect/>
          </a:stretch>
        </p:blipFill>
        <p:spPr>
          <a:xfrm>
            <a:off x="184297" y="1846814"/>
            <a:ext cx="8555666" cy="1232664"/>
          </a:xfrm>
          <a:prstGeom prst="rect">
            <a:avLst/>
          </a:prstGeom>
        </p:spPr>
      </p:pic>
      <p:pic>
        <p:nvPicPr>
          <p:cNvPr id="7" name="Picture 6">
            <a:extLst>
              <a:ext uri="{FF2B5EF4-FFF2-40B4-BE49-F238E27FC236}">
                <a16:creationId xmlns:a16="http://schemas.microsoft.com/office/drawing/2014/main" id="{0777140F-4350-53DA-897C-9D5CF730B431}"/>
              </a:ext>
            </a:extLst>
          </p:cNvPr>
          <p:cNvPicPr>
            <a:picLocks noChangeAspect="1"/>
          </p:cNvPicPr>
          <p:nvPr/>
        </p:nvPicPr>
        <p:blipFill>
          <a:blip r:embed="rId5"/>
          <a:stretch>
            <a:fillRect/>
          </a:stretch>
        </p:blipFill>
        <p:spPr>
          <a:xfrm>
            <a:off x="2995075" y="3215158"/>
            <a:ext cx="2934109" cy="1686160"/>
          </a:xfrm>
          <a:prstGeom prst="rect">
            <a:avLst/>
          </a:prstGeom>
        </p:spPr>
      </p:pic>
    </p:spTree>
    <p:extLst>
      <p:ext uri="{BB962C8B-B14F-4D97-AF65-F5344CB8AC3E}">
        <p14:creationId xmlns:p14="http://schemas.microsoft.com/office/powerpoint/2010/main" val="5022896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 name="Google Shape;2135;p39">
            <a:extLst>
              <a:ext uri="{FF2B5EF4-FFF2-40B4-BE49-F238E27FC236}">
                <a16:creationId xmlns:a16="http://schemas.microsoft.com/office/drawing/2014/main" id="{1DF33A69-A936-D6E3-3283-BF29FB792F1A}"/>
              </a:ext>
            </a:extLst>
          </p:cNvPr>
          <p:cNvSpPr txBox="1">
            <a:spLocks/>
          </p:cNvSpPr>
          <p:nvPr/>
        </p:nvSpPr>
        <p:spPr>
          <a:xfrm>
            <a:off x="2070188" y="97054"/>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03. </a:t>
            </a:r>
            <a:r>
              <a:rPr lang="en-US" sz="3000" b="1" dirty="0" err="1">
                <a:solidFill>
                  <a:srgbClr val="0000FF"/>
                </a:solidFill>
                <a:latin typeface="Calibri"/>
                <a:ea typeface="Calibri"/>
                <a:cs typeface="Calibri"/>
                <a:sym typeface="Calibri"/>
              </a:rPr>
              <a:t>Thực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hiện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tấn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Admin</a:t>
            </a:r>
          </a:p>
        </p:txBody>
      </p:sp>
      <p:sp>
        <p:nvSpPr>
          <p:cNvPr id="6" name="TextBox 5">
            <a:extLst>
              <a:ext uri="{FF2B5EF4-FFF2-40B4-BE49-F238E27FC236}">
                <a16:creationId xmlns:a16="http://schemas.microsoft.com/office/drawing/2014/main" id="{02DB1F87-5D8F-7CA9-DC07-740424A21216}"/>
              </a:ext>
            </a:extLst>
          </p:cNvPr>
          <p:cNvSpPr txBox="1"/>
          <p:nvPr/>
        </p:nvSpPr>
        <p:spPr>
          <a:xfrm>
            <a:off x="391632" y="818435"/>
            <a:ext cx="7993912" cy="923330"/>
          </a:xfrm>
          <a:prstGeom prst="rect">
            <a:avLst/>
          </a:prstGeom>
          <a:noFill/>
        </p:spPr>
        <p:txBody>
          <a:bodyPr wrap="square">
            <a:spAutoFit/>
          </a:bodyPr>
          <a:lstStyle/>
          <a:p>
            <a:r>
              <a:rPr lang="en-US" sz="1800" b="0" i="0" dirty="0">
                <a:solidFill>
                  <a:srgbClr val="050505"/>
                </a:solidFill>
                <a:effectLst/>
                <a:latin typeface="Times New Roman" panose="02020603050405020304" pitchFamily="18" charset="0"/>
                <a:cs typeface="Times New Roman" panose="02020603050405020304" pitchFamily="18" charset="0"/>
              </a:rPr>
              <a:t>6. </a:t>
            </a:r>
            <a:r>
              <a:rPr lang="vi-VN" sz="1800" b="0" i="0" dirty="0">
                <a:solidFill>
                  <a:srgbClr val="050505"/>
                </a:solidFill>
                <a:effectLst/>
                <a:latin typeface="Times New Roman" panose="02020603050405020304" pitchFamily="18" charset="0"/>
                <a:cs typeface="Times New Roman" panose="02020603050405020304" pitchFamily="18" charset="0"/>
              </a:rPr>
              <a:t>Attacker thực hiện tấn công </a:t>
            </a:r>
            <a:r>
              <a:rPr lang="en-US" sz="1800" b="0" i="0" dirty="0">
                <a:solidFill>
                  <a:srgbClr val="050505"/>
                </a:solidFill>
                <a:effectLst/>
                <a:latin typeface="Times New Roman" panose="02020603050405020304" pitchFamily="18" charset="0"/>
                <a:cs typeface="Times New Roman" panose="02020603050405020304" pitchFamily="18" charset="0"/>
              </a:rPr>
              <a:t>LLMNR Poisoning</a:t>
            </a:r>
            <a:r>
              <a:rPr lang="vi-VN" sz="1800" b="0" i="0" dirty="0">
                <a:solidFill>
                  <a:srgbClr val="050505"/>
                </a:solidFill>
                <a:effectLst/>
                <a:latin typeface="Times New Roman" panose="02020603050405020304" pitchFamily="18" charset="0"/>
                <a:cs typeface="Times New Roman" panose="02020603050405020304" pitchFamily="18" charset="0"/>
              </a:rPr>
              <a:t> với </a:t>
            </a:r>
            <a:r>
              <a:rPr lang="en-US" sz="1800" b="0" i="0" dirty="0" err="1">
                <a:solidFill>
                  <a:srgbClr val="050505"/>
                </a:solidFill>
                <a:effectLst/>
                <a:latin typeface="Times New Roman" panose="02020603050405020304" pitchFamily="18" charset="0"/>
                <a:cs typeface="Times New Roman" panose="02020603050405020304" pitchFamily="18" charset="0"/>
              </a:rPr>
              <a:t>công</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cụ</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vi-VN" sz="1800" b="0" i="0" dirty="0">
                <a:solidFill>
                  <a:srgbClr val="050505"/>
                </a:solidFill>
                <a:effectLst/>
                <a:latin typeface="Times New Roman" panose="02020603050405020304" pitchFamily="18" charset="0"/>
                <a:cs typeface="Times New Roman" panose="02020603050405020304" pitchFamily="18" charset="0"/>
              </a:rPr>
              <a:t>responder để lấy hash ntlmv2 của máy Admin và gi</a:t>
            </a:r>
            <a:r>
              <a:rPr lang="en-US" sz="1800" dirty="0" err="1">
                <a:solidFill>
                  <a:srgbClr val="050505"/>
                </a:solidFill>
                <a:latin typeface="Times New Roman" panose="02020603050405020304" pitchFamily="18" charset="0"/>
                <a:cs typeface="Times New Roman" panose="02020603050405020304" pitchFamily="18" charset="0"/>
              </a:rPr>
              <a:t>ải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mã</a:t>
            </a:r>
            <a:r>
              <a:rPr lang="vi-VN"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với</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công</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cụ</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vi-VN" sz="1800" b="0" i="0" dirty="0">
                <a:solidFill>
                  <a:srgbClr val="050505"/>
                </a:solidFill>
                <a:effectLst/>
                <a:latin typeface="Times New Roman" panose="02020603050405020304" pitchFamily="18" charset="0"/>
                <a:cs typeface="Times New Roman" panose="02020603050405020304" pitchFamily="18" charset="0"/>
              </a:rPr>
              <a:t>hashcat </a:t>
            </a:r>
            <a:r>
              <a:rPr lang="en-US" sz="1800" dirty="0" err="1">
                <a:solidFill>
                  <a:srgbClr val="050505"/>
                </a:solidFill>
                <a:latin typeface="Times New Roman" panose="02020603050405020304" pitchFamily="18" charset="0"/>
                <a:cs typeface="Times New Roman" panose="02020603050405020304" pitchFamily="18" charset="0"/>
              </a:rPr>
              <a:t>để</a:t>
            </a:r>
            <a:r>
              <a:rPr lang="vi-VN" sz="1800" b="0" i="0" dirty="0">
                <a:solidFill>
                  <a:srgbClr val="050505"/>
                </a:solidFill>
                <a:effectLst/>
                <a:latin typeface="Times New Roman" panose="02020603050405020304" pitchFamily="18" charset="0"/>
                <a:cs typeface="Times New Roman" panose="02020603050405020304" pitchFamily="18" charset="0"/>
              </a:rPr>
              <a:t> lấy password</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đăng</a:t>
            </a:r>
            <a:r>
              <a:rPr lang="en-US" sz="1800" b="0" i="0" dirty="0">
                <a:solidFill>
                  <a:srgbClr val="050505"/>
                </a:solidFill>
                <a:effectLst/>
                <a:latin typeface="Times New Roman" panose="02020603050405020304" pitchFamily="18" charset="0"/>
                <a:cs typeface="Times New Roman" panose="02020603050405020304" pitchFamily="18" charset="0"/>
              </a:rPr>
              <a:t> </a:t>
            </a:r>
            <a:r>
              <a:rPr lang="en-US" sz="1800" b="0" i="0" dirty="0" err="1">
                <a:solidFill>
                  <a:srgbClr val="050505"/>
                </a:solidFill>
                <a:effectLst/>
                <a:latin typeface="Times New Roman" panose="02020603050405020304" pitchFamily="18" charset="0"/>
                <a:cs typeface="Times New Roman" panose="02020603050405020304" pitchFamily="18" charset="0"/>
              </a:rPr>
              <a:t>nhập</a:t>
            </a:r>
            <a:r>
              <a:rPr lang="vi-VN" sz="1800" b="0" i="0" dirty="0">
                <a:solidFill>
                  <a:srgbClr val="050505"/>
                </a:solidFill>
                <a:effectLst/>
                <a:latin typeface="Times New Roman" panose="02020603050405020304" pitchFamily="18" charset="0"/>
                <a:cs typeface="Times New Roman" panose="02020603050405020304" pitchFamily="18" charset="0"/>
              </a:rPr>
              <a:t> của máy Admin.</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pic>
        <p:nvPicPr>
          <p:cNvPr id="8198" name="Picture 6" descr="Không có mô tả.">
            <a:extLst>
              <a:ext uri="{FF2B5EF4-FFF2-40B4-BE49-F238E27FC236}">
                <a16:creationId xmlns:a16="http://schemas.microsoft.com/office/drawing/2014/main" id="{AEA8A6F5-B72F-2B2F-FCE4-30241C1A72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269" y="1929606"/>
            <a:ext cx="8931461" cy="1284287"/>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descr="Không có mô tả.">
            <a:extLst>
              <a:ext uri="{FF2B5EF4-FFF2-40B4-BE49-F238E27FC236}">
                <a16:creationId xmlns:a16="http://schemas.microsoft.com/office/drawing/2014/main" id="{DA0AB3C2-5872-EB88-62D2-7298C2359D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286" y="3789670"/>
            <a:ext cx="8353425" cy="971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94935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 name="Google Shape;2135;p39">
            <a:extLst>
              <a:ext uri="{FF2B5EF4-FFF2-40B4-BE49-F238E27FC236}">
                <a16:creationId xmlns:a16="http://schemas.microsoft.com/office/drawing/2014/main" id="{1DF33A69-A936-D6E3-3283-BF29FB792F1A}"/>
              </a:ext>
            </a:extLst>
          </p:cNvPr>
          <p:cNvSpPr txBox="1">
            <a:spLocks/>
          </p:cNvSpPr>
          <p:nvPr/>
        </p:nvSpPr>
        <p:spPr>
          <a:xfrm>
            <a:off x="2070188" y="97054"/>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03. </a:t>
            </a:r>
            <a:r>
              <a:rPr lang="en-US" sz="3000" b="1" dirty="0" err="1">
                <a:solidFill>
                  <a:srgbClr val="0000FF"/>
                </a:solidFill>
                <a:latin typeface="Calibri"/>
                <a:ea typeface="Calibri"/>
                <a:cs typeface="Calibri"/>
                <a:sym typeface="Calibri"/>
              </a:rPr>
              <a:t>Thực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hiện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tấn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Admin</a:t>
            </a:r>
          </a:p>
        </p:txBody>
      </p:sp>
      <p:sp>
        <p:nvSpPr>
          <p:cNvPr id="6" name="TextBox 5">
            <a:extLst>
              <a:ext uri="{FF2B5EF4-FFF2-40B4-BE49-F238E27FC236}">
                <a16:creationId xmlns:a16="http://schemas.microsoft.com/office/drawing/2014/main" id="{02DB1F87-5D8F-7CA9-DC07-740424A21216}"/>
              </a:ext>
            </a:extLst>
          </p:cNvPr>
          <p:cNvSpPr txBox="1"/>
          <p:nvPr/>
        </p:nvSpPr>
        <p:spPr>
          <a:xfrm>
            <a:off x="391632" y="818435"/>
            <a:ext cx="7993912" cy="646331"/>
          </a:xfrm>
          <a:prstGeom prst="rect">
            <a:avLst/>
          </a:prstGeom>
          <a:noFill/>
        </p:spPr>
        <p:txBody>
          <a:bodyPr wrap="square">
            <a:spAutoFit/>
          </a:bodyPr>
          <a:lstStyle/>
          <a:p>
            <a:r>
              <a:rPr lang="en-US" sz="1800" b="0" i="0" dirty="0">
                <a:solidFill>
                  <a:srgbClr val="050505"/>
                </a:solidFill>
                <a:effectLst/>
                <a:latin typeface="Times New Roman" panose="02020603050405020304" pitchFamily="18" charset="0"/>
                <a:cs typeface="Times New Roman" panose="02020603050405020304" pitchFamily="18" charset="0"/>
              </a:rPr>
              <a:t>7. </a:t>
            </a:r>
            <a:r>
              <a:rPr lang="vi-VN" sz="1800" b="0" i="0" dirty="0">
                <a:solidFill>
                  <a:srgbClr val="050505"/>
                </a:solidFill>
                <a:effectLst/>
                <a:latin typeface="Times New Roman" panose="02020603050405020304" pitchFamily="18" charset="0"/>
                <a:cs typeface="Times New Roman" panose="02020603050405020304" pitchFamily="18" charset="0"/>
              </a:rPr>
              <a:t>Sau khi lấy được password của máy Admin, </a:t>
            </a:r>
            <a:r>
              <a:rPr lang="en-US" sz="1800" dirty="0">
                <a:solidFill>
                  <a:srgbClr val="050505"/>
                </a:solidFill>
                <a:latin typeface="Times New Roman" panose="02020603050405020304" pitchFamily="18" charset="0"/>
                <a:cs typeface="Times New Roman" panose="02020603050405020304" pitchFamily="18" charset="0"/>
              </a:rPr>
              <a:t>ta </a:t>
            </a:r>
            <a:r>
              <a:rPr lang="en-US" sz="1800" dirty="0" err="1">
                <a:solidFill>
                  <a:srgbClr val="050505"/>
                </a:solidFill>
                <a:latin typeface="Times New Roman" panose="02020603050405020304" pitchFamily="18" charset="0"/>
                <a:cs typeface="Times New Roman" panose="02020603050405020304" pitchFamily="18" charset="0"/>
              </a:rPr>
              <a:t>thực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hiện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tấn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a:t>
            </a:r>
            <a:r>
              <a:rPr lang="vi-VN" sz="1800" b="0" i="0" dirty="0">
                <a:solidFill>
                  <a:srgbClr val="050505"/>
                </a:solidFill>
                <a:effectLst/>
                <a:latin typeface="Times New Roman" panose="02020603050405020304" pitchFamily="18" charset="0"/>
                <a:cs typeface="Times New Roman" panose="02020603050405020304" pitchFamily="18" charset="0"/>
              </a:rPr>
              <a:t>để truy cập vào cmd của máy Admin.</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pic>
        <p:nvPicPr>
          <p:cNvPr id="11266" name="Picture 2" descr="Không có mô tả.">
            <a:extLst>
              <a:ext uri="{FF2B5EF4-FFF2-40B4-BE49-F238E27FC236}">
                <a16:creationId xmlns:a16="http://schemas.microsoft.com/office/drawing/2014/main" id="{1AA9265D-C824-BCD2-68FA-F1F7CD3988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4950" y="1589435"/>
            <a:ext cx="6134100"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8637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 name="Google Shape;2135;p39">
            <a:extLst>
              <a:ext uri="{FF2B5EF4-FFF2-40B4-BE49-F238E27FC236}">
                <a16:creationId xmlns:a16="http://schemas.microsoft.com/office/drawing/2014/main" id="{1DF33A69-A936-D6E3-3283-BF29FB792F1A}"/>
              </a:ext>
            </a:extLst>
          </p:cNvPr>
          <p:cNvSpPr txBox="1">
            <a:spLocks/>
          </p:cNvSpPr>
          <p:nvPr/>
        </p:nvSpPr>
        <p:spPr>
          <a:xfrm>
            <a:off x="2070188" y="97054"/>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03. </a:t>
            </a:r>
            <a:r>
              <a:rPr lang="en-US" sz="3000" b="1" dirty="0" err="1">
                <a:solidFill>
                  <a:srgbClr val="0000FF"/>
                </a:solidFill>
                <a:latin typeface="Calibri"/>
                <a:ea typeface="Calibri"/>
                <a:cs typeface="Calibri"/>
                <a:sym typeface="Calibri"/>
              </a:rPr>
              <a:t>Thực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hiện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tấn</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máy</a:t>
            </a:r>
            <a:r>
              <a:rPr lang="en-US" sz="3000" b="1" dirty="0">
                <a:solidFill>
                  <a:srgbClr val="0000FF"/>
                </a:solidFill>
                <a:latin typeface="Calibri"/>
                <a:ea typeface="Calibri"/>
                <a:cs typeface="Calibri"/>
                <a:sym typeface="Calibri"/>
              </a:rPr>
              <a:t> Admin</a:t>
            </a:r>
          </a:p>
        </p:txBody>
      </p:sp>
      <p:sp>
        <p:nvSpPr>
          <p:cNvPr id="6" name="TextBox 5">
            <a:extLst>
              <a:ext uri="{FF2B5EF4-FFF2-40B4-BE49-F238E27FC236}">
                <a16:creationId xmlns:a16="http://schemas.microsoft.com/office/drawing/2014/main" id="{02DB1F87-5D8F-7CA9-DC07-740424A21216}"/>
              </a:ext>
            </a:extLst>
          </p:cNvPr>
          <p:cNvSpPr txBox="1"/>
          <p:nvPr/>
        </p:nvSpPr>
        <p:spPr>
          <a:xfrm>
            <a:off x="391632" y="818435"/>
            <a:ext cx="7993912" cy="1477328"/>
          </a:xfrm>
          <a:prstGeom prst="rect">
            <a:avLst/>
          </a:prstGeom>
          <a:noFill/>
        </p:spPr>
        <p:txBody>
          <a:bodyPr wrap="square">
            <a:spAutoFit/>
          </a:bodyPr>
          <a:lstStyle/>
          <a:p>
            <a:r>
              <a:rPr lang="en-US" sz="1800" b="0" i="0" dirty="0">
                <a:solidFill>
                  <a:srgbClr val="050505"/>
                </a:solidFill>
                <a:effectLst/>
                <a:latin typeface="Times New Roman" panose="02020603050405020304" pitchFamily="18" charset="0"/>
                <a:cs typeface="Times New Roman" panose="02020603050405020304" pitchFamily="18" charset="0"/>
              </a:rPr>
              <a:t>8. </a:t>
            </a:r>
            <a:r>
              <a:rPr lang="vi-VN" sz="1800" b="0" i="0" dirty="0">
                <a:solidFill>
                  <a:srgbClr val="050505"/>
                </a:solidFill>
                <a:effectLst/>
                <a:latin typeface="Times New Roman" panose="02020603050405020304" pitchFamily="18" charset="0"/>
                <a:cs typeface="Times New Roman" panose="02020603050405020304" pitchFamily="18" charset="0"/>
              </a:rPr>
              <a:t>Sau khi vào máy Admin, attcker thực thi lệnh tải mimikatz về máy Admin và thực hiện lệnh lsa::dumplsa để trích xuất thông tin đăng nhập từ bộ nhớ LSA thập thông tin như các hash NTLM và LM, SID cuả tất cả các máy có trong AD. Sau đó sử dụng hashcat để giải mã các hash ntlm và lấy được tất cả các password của các máy trong AD.</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pic>
        <p:nvPicPr>
          <p:cNvPr id="12290" name="Picture 2" descr="Không có mô tả.">
            <a:extLst>
              <a:ext uri="{FF2B5EF4-FFF2-40B4-BE49-F238E27FC236}">
                <a16:creationId xmlns:a16="http://schemas.microsoft.com/office/drawing/2014/main" id="{F11D2FC3-A7E1-2456-FB0E-ACECCEBA95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9880" y="2295763"/>
            <a:ext cx="6438900" cy="2382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85560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13"/>
        <p:cNvGrpSpPr/>
        <p:nvPr/>
      </p:nvGrpSpPr>
      <p:grpSpPr>
        <a:xfrm>
          <a:off x="0" y="0"/>
          <a:ext cx="0" cy="0"/>
          <a:chOff x="0" y="0"/>
          <a:chExt cx="0" cy="0"/>
        </a:xfrm>
      </p:grpSpPr>
      <p:sp>
        <p:nvSpPr>
          <p:cNvPr id="2714" name="Google Shape;2714;p77"/>
          <p:cNvSpPr txBox="1">
            <a:spLocks noGrp="1"/>
          </p:cNvSpPr>
          <p:nvPr>
            <p:ph type="title"/>
          </p:nvPr>
        </p:nvSpPr>
        <p:spPr>
          <a:xfrm>
            <a:off x="2145200" y="1609375"/>
            <a:ext cx="4896600" cy="15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b="1" dirty="0">
                <a:solidFill>
                  <a:srgbClr val="0000FF"/>
                </a:solidFill>
                <a:latin typeface="Times New Roman"/>
                <a:ea typeface="Times New Roman"/>
                <a:cs typeface="Times New Roman"/>
                <a:sym typeface="Times New Roman"/>
              </a:rPr>
              <a:t>IV – Demo</a:t>
            </a:r>
            <a:endParaRPr sz="4700" b="1" dirty="0">
              <a:solidFill>
                <a:srgbClr val="0000FF"/>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13"/>
        <p:cNvGrpSpPr/>
        <p:nvPr/>
      </p:nvGrpSpPr>
      <p:grpSpPr>
        <a:xfrm>
          <a:off x="0" y="0"/>
          <a:ext cx="0" cy="0"/>
          <a:chOff x="0" y="0"/>
          <a:chExt cx="0" cy="0"/>
        </a:xfrm>
      </p:grpSpPr>
      <p:sp>
        <p:nvSpPr>
          <p:cNvPr id="2714" name="Google Shape;2714;p77"/>
          <p:cNvSpPr txBox="1">
            <a:spLocks noGrp="1"/>
          </p:cNvSpPr>
          <p:nvPr>
            <p:ph type="title"/>
          </p:nvPr>
        </p:nvSpPr>
        <p:spPr>
          <a:xfrm>
            <a:off x="2145200" y="1609375"/>
            <a:ext cx="4896600" cy="15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b="1" dirty="0">
                <a:solidFill>
                  <a:srgbClr val="0000FF"/>
                </a:solidFill>
                <a:latin typeface="Times New Roman"/>
                <a:ea typeface="Times New Roman"/>
                <a:cs typeface="Times New Roman"/>
                <a:sym typeface="Times New Roman"/>
              </a:rPr>
              <a:t>V –Tổng kết</a:t>
            </a:r>
            <a:endParaRPr sz="4700" b="1" dirty="0">
              <a:solidFill>
                <a:srgbClr val="0000FF"/>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5855388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33"/>
        <p:cNvGrpSpPr/>
        <p:nvPr/>
      </p:nvGrpSpPr>
      <p:grpSpPr>
        <a:xfrm>
          <a:off x="0" y="0"/>
          <a:ext cx="0" cy="0"/>
          <a:chOff x="0" y="0"/>
          <a:chExt cx="0" cy="0"/>
        </a:xfrm>
      </p:grpSpPr>
      <p:sp>
        <p:nvSpPr>
          <p:cNvPr id="2134" name="Google Shape;2134;p39"/>
          <p:cNvSpPr txBox="1">
            <a:spLocks noGrp="1"/>
          </p:cNvSpPr>
          <p:nvPr>
            <p:ph type="title"/>
          </p:nvPr>
        </p:nvSpPr>
        <p:spPr>
          <a:xfrm>
            <a:off x="1568775" y="5947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700" b="1" dirty="0">
                <a:solidFill>
                  <a:srgbClr val="0000FF"/>
                </a:solidFill>
                <a:latin typeface="Times New Roman" panose="02020603050405020304" pitchFamily="18" charset="0"/>
                <a:ea typeface="Calibri"/>
                <a:cs typeface="Times New Roman" panose="02020603050405020304" pitchFamily="18" charset="0"/>
                <a:sym typeface="Calibri"/>
              </a:rPr>
              <a:t>V. Tổng kết</a:t>
            </a:r>
            <a:endParaRPr sz="4700" b="1" dirty="0">
              <a:solidFill>
                <a:srgbClr val="0000FF"/>
              </a:solidFill>
              <a:latin typeface="Times New Roman" panose="02020603050405020304" pitchFamily="18" charset="0"/>
              <a:ea typeface="Calibri"/>
              <a:cs typeface="Times New Roman" panose="02020603050405020304" pitchFamily="18" charset="0"/>
              <a:sym typeface="Calibri"/>
            </a:endParaRPr>
          </a:p>
        </p:txBody>
      </p:sp>
      <p:sp>
        <p:nvSpPr>
          <p:cNvPr id="2135" name="Google Shape;2135;p39"/>
          <p:cNvSpPr txBox="1">
            <a:spLocks noGrp="1"/>
          </p:cNvSpPr>
          <p:nvPr>
            <p:ph type="subTitle" idx="1"/>
          </p:nvPr>
        </p:nvSpPr>
        <p:spPr>
          <a:xfrm>
            <a:off x="3316278" y="1899400"/>
            <a:ext cx="3668997" cy="7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dirty="0">
                <a:solidFill>
                  <a:srgbClr val="0000FF"/>
                </a:solidFill>
                <a:latin typeface="Times New Roman" panose="02020603050405020304" pitchFamily="18" charset="0"/>
                <a:ea typeface="Calibri"/>
                <a:cs typeface="Times New Roman" panose="02020603050405020304" pitchFamily="18" charset="0"/>
                <a:sym typeface="Calibri"/>
              </a:rPr>
              <a:t>Mục tiêu đạt được</a:t>
            </a:r>
            <a:endParaRPr sz="3000" b="1" dirty="0">
              <a:solidFill>
                <a:srgbClr val="0000FF"/>
              </a:solidFill>
              <a:latin typeface="Times New Roman" panose="02020603050405020304" pitchFamily="18" charset="0"/>
              <a:ea typeface="Calibri"/>
              <a:cs typeface="Times New Roman" panose="02020603050405020304" pitchFamily="18" charset="0"/>
              <a:sym typeface="Calibri"/>
            </a:endParaRPr>
          </a:p>
        </p:txBody>
      </p:sp>
      <p:sp>
        <p:nvSpPr>
          <p:cNvPr id="2136" name="Google Shape;2136;p39"/>
          <p:cNvSpPr txBox="1"/>
          <p:nvPr/>
        </p:nvSpPr>
        <p:spPr>
          <a:xfrm>
            <a:off x="2081437" y="1745350"/>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b="1" dirty="0">
                <a:solidFill>
                  <a:srgbClr val="0000FF"/>
                </a:solidFill>
                <a:latin typeface="Times New Roman" panose="02020603050405020304" pitchFamily="18" charset="0"/>
                <a:ea typeface="Calibri"/>
                <a:cs typeface="Times New Roman" panose="02020603050405020304" pitchFamily="18" charset="0"/>
                <a:sym typeface="Calibri"/>
              </a:rPr>
              <a:t>01</a:t>
            </a:r>
            <a:endParaRPr sz="7200" b="1" dirty="0">
              <a:solidFill>
                <a:srgbClr val="0000FF"/>
              </a:solidFill>
              <a:latin typeface="Times New Roman" panose="02020603050405020304" pitchFamily="18" charset="0"/>
              <a:ea typeface="Calibri"/>
              <a:cs typeface="Times New Roman" panose="02020603050405020304" pitchFamily="18" charset="0"/>
              <a:sym typeface="Calibri"/>
            </a:endParaRPr>
          </a:p>
        </p:txBody>
      </p:sp>
      <p:sp>
        <p:nvSpPr>
          <p:cNvPr id="2137" name="Google Shape;2137;p39"/>
          <p:cNvSpPr txBox="1"/>
          <p:nvPr/>
        </p:nvSpPr>
        <p:spPr>
          <a:xfrm>
            <a:off x="2081437" y="2912475"/>
            <a:ext cx="1179600" cy="115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b="1" dirty="0">
                <a:solidFill>
                  <a:srgbClr val="0000FF"/>
                </a:solidFill>
                <a:latin typeface="Times New Roman" panose="02020603050405020304" pitchFamily="18" charset="0"/>
                <a:ea typeface="Calibri"/>
                <a:cs typeface="Times New Roman" panose="02020603050405020304" pitchFamily="18" charset="0"/>
                <a:sym typeface="Calibri"/>
              </a:rPr>
              <a:t>02</a:t>
            </a:r>
            <a:endParaRPr sz="7200" b="1" dirty="0">
              <a:solidFill>
                <a:srgbClr val="0000FF"/>
              </a:solidFill>
              <a:latin typeface="Times New Roman" panose="02020603050405020304" pitchFamily="18" charset="0"/>
              <a:ea typeface="Calibri"/>
              <a:cs typeface="Times New Roman" panose="02020603050405020304" pitchFamily="18" charset="0"/>
              <a:sym typeface="Calibri"/>
            </a:endParaRPr>
          </a:p>
        </p:txBody>
      </p:sp>
      <p:sp>
        <p:nvSpPr>
          <p:cNvPr id="2138" name="Google Shape;2138;p39"/>
          <p:cNvSpPr txBox="1">
            <a:spLocks noGrp="1"/>
          </p:cNvSpPr>
          <p:nvPr>
            <p:ph type="subTitle" idx="1"/>
          </p:nvPr>
        </p:nvSpPr>
        <p:spPr>
          <a:xfrm>
            <a:off x="3261037" y="3105375"/>
            <a:ext cx="4663764" cy="7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dirty="0">
                <a:solidFill>
                  <a:srgbClr val="0000FF"/>
                </a:solidFill>
                <a:latin typeface="Times New Roman" panose="02020603050405020304" pitchFamily="18" charset="0"/>
                <a:ea typeface="Calibri"/>
                <a:cs typeface="Times New Roman" panose="02020603050405020304" pitchFamily="18" charset="0"/>
                <a:sym typeface="Calibri"/>
              </a:rPr>
              <a:t> Công việc trong tương lai</a:t>
            </a:r>
            <a:endParaRPr sz="3000" b="1" dirty="0">
              <a:solidFill>
                <a:srgbClr val="0000FF"/>
              </a:solidFill>
              <a:latin typeface="Times New Roman" panose="02020603050405020304" pitchFamily="18" charset="0"/>
              <a:ea typeface="Calibri"/>
              <a:cs typeface="Times New Roman" panose="02020603050405020304" pitchFamily="18" charset="0"/>
              <a:sym typeface="Calibri"/>
            </a:endParaRPr>
          </a:p>
        </p:txBody>
      </p:sp>
    </p:spTree>
    <p:extLst>
      <p:ext uri="{BB962C8B-B14F-4D97-AF65-F5344CB8AC3E}">
        <p14:creationId xmlns:p14="http://schemas.microsoft.com/office/powerpoint/2010/main" val="24215601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 name="Google Shape;2135;p39">
            <a:extLst>
              <a:ext uri="{FF2B5EF4-FFF2-40B4-BE49-F238E27FC236}">
                <a16:creationId xmlns:a16="http://schemas.microsoft.com/office/drawing/2014/main" id="{1DF33A69-A936-D6E3-3283-BF29FB792F1A}"/>
              </a:ext>
            </a:extLst>
          </p:cNvPr>
          <p:cNvSpPr txBox="1">
            <a:spLocks/>
          </p:cNvSpPr>
          <p:nvPr/>
        </p:nvSpPr>
        <p:spPr>
          <a:xfrm>
            <a:off x="2133983" y="189203"/>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01. </a:t>
            </a:r>
            <a:r>
              <a:rPr lang="en-US" sz="3000" b="1" dirty="0" err="1">
                <a:solidFill>
                  <a:srgbClr val="0000FF"/>
                </a:solidFill>
                <a:latin typeface="Calibri"/>
                <a:ea typeface="Calibri"/>
                <a:cs typeface="Calibri"/>
                <a:sym typeface="Calibri"/>
              </a:rPr>
              <a:t>Mục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tiêu</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đạt</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được</a:t>
            </a:r>
            <a:endParaRPr lang="en-US" sz="3000" b="1" dirty="0">
              <a:solidFill>
                <a:srgbClr val="0000FF"/>
              </a:solidFill>
              <a:latin typeface="Calibri"/>
              <a:ea typeface="Calibri"/>
              <a:cs typeface="Calibri"/>
              <a:sym typeface="Calibri"/>
            </a:endParaRPr>
          </a:p>
        </p:txBody>
      </p:sp>
      <p:sp>
        <p:nvSpPr>
          <p:cNvPr id="3" name="TextBox 2">
            <a:extLst>
              <a:ext uri="{FF2B5EF4-FFF2-40B4-BE49-F238E27FC236}">
                <a16:creationId xmlns:a16="http://schemas.microsoft.com/office/drawing/2014/main" id="{186DAAE7-D62E-ADCD-F317-BBE7B3490626}"/>
              </a:ext>
            </a:extLst>
          </p:cNvPr>
          <p:cNvSpPr txBox="1"/>
          <p:nvPr/>
        </p:nvSpPr>
        <p:spPr>
          <a:xfrm>
            <a:off x="363277" y="1681036"/>
            <a:ext cx="7993912" cy="923330"/>
          </a:xfrm>
          <a:prstGeom prst="rect">
            <a:avLst/>
          </a:prstGeom>
          <a:noFill/>
        </p:spPr>
        <p:txBody>
          <a:bodyPr wrap="square">
            <a:spAutoFit/>
          </a:bodyPr>
          <a:lstStyle/>
          <a:p>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Tìm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hiểu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và</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thực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hiện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xây</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dựng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kịch</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bản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tấn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sử</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dụng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các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kỹ</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thuật</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liên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quan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đến</a:t>
            </a:r>
            <a:r>
              <a:rPr lang="en-US" sz="1800" dirty="0">
                <a:solidFill>
                  <a:srgbClr val="050505"/>
                </a:solidFill>
                <a:latin typeface="Times New Roman" panose="02020603050405020304" pitchFamily="18" charset="0"/>
                <a:cs typeface="Times New Roman" panose="02020603050405020304" pitchFamily="18" charset="0"/>
              </a:rPr>
              <a:t> MITM, Social Engineering </a:t>
            </a:r>
            <a:r>
              <a:rPr lang="en-US" sz="1800" dirty="0" err="1">
                <a:solidFill>
                  <a:srgbClr val="050505"/>
                </a:solidFill>
                <a:latin typeface="Times New Roman" panose="02020603050405020304" pitchFamily="18" charset="0"/>
                <a:cs typeface="Times New Roman" panose="02020603050405020304" pitchFamily="18" charset="0"/>
              </a:rPr>
              <a:t>trong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môi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trường</a:t>
            </a:r>
            <a:r>
              <a:rPr lang="en-US" sz="1800" dirty="0">
                <a:solidFill>
                  <a:srgbClr val="050505"/>
                </a:solidFill>
                <a:latin typeface="Times New Roman" panose="02020603050405020304" pitchFamily="18" charset="0"/>
                <a:cs typeface="Times New Roman" panose="02020603050405020304" pitchFamily="18" charset="0"/>
              </a:rPr>
              <a:t> DC </a:t>
            </a:r>
            <a:r>
              <a:rPr lang="en-US" sz="1800" dirty="0" err="1">
                <a:solidFill>
                  <a:srgbClr val="050505"/>
                </a:solidFill>
                <a:latin typeface="Times New Roman" panose="02020603050405020304" pitchFamily="18" charset="0"/>
                <a:cs typeface="Times New Roman" panose="02020603050405020304" pitchFamily="18" charset="0"/>
              </a:rPr>
              <a:t>cũng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như</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các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cụ</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để</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phục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vụ</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tấn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7869CF8-E6A0-7CDC-CE63-3576B2199843}"/>
              </a:ext>
            </a:extLst>
          </p:cNvPr>
          <p:cNvSpPr txBox="1"/>
          <p:nvPr/>
        </p:nvSpPr>
        <p:spPr>
          <a:xfrm>
            <a:off x="363278" y="1161037"/>
            <a:ext cx="7993912" cy="369332"/>
          </a:xfrm>
          <a:prstGeom prst="rect">
            <a:avLst/>
          </a:prstGeom>
          <a:noFill/>
        </p:spPr>
        <p:txBody>
          <a:bodyPr wrap="square">
            <a:spAutoFit/>
          </a:bodyPr>
          <a:lstStyle/>
          <a:p>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Xây</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dựng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được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mô</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hình</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mạng</a:t>
            </a:r>
            <a:r>
              <a:rPr lang="en-US" sz="1800" dirty="0">
                <a:solidFill>
                  <a:srgbClr val="050505"/>
                </a:solidFill>
                <a:latin typeface="Times New Roman" panose="02020603050405020304" pitchFamily="18" charset="0"/>
                <a:cs typeface="Times New Roman" panose="02020603050405020304" pitchFamily="18" charset="0"/>
              </a:rPr>
              <a:t> AD </a:t>
            </a:r>
            <a:r>
              <a:rPr lang="en-US" sz="1800" dirty="0" err="1">
                <a:solidFill>
                  <a:srgbClr val="050505"/>
                </a:solidFill>
                <a:latin typeface="Times New Roman" panose="02020603050405020304" pitchFamily="18" charset="0"/>
                <a:cs typeface="Times New Roman" panose="02020603050405020304" pitchFamily="18" charset="0"/>
              </a:rPr>
              <a:t>cơ</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bản</a:t>
            </a:r>
            <a:r>
              <a:rPr lang="en-US" sz="1800" dirty="0">
                <a:solidFill>
                  <a:srgbClr val="050505"/>
                </a:solidFill>
                <a:latin typeface="Times New Roman" panose="02020603050405020304" pitchFamily="18" charset="0"/>
                <a:cs typeface="Times New Roman" panose="02020603050405020304" pitchFamily="18" charset="0"/>
              </a:rPr>
              <a:t> </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4E45633D-0D4E-F54D-7336-002F0E1E7FEE}"/>
              </a:ext>
            </a:extLst>
          </p:cNvPr>
          <p:cNvSpPr txBox="1"/>
          <p:nvPr/>
        </p:nvSpPr>
        <p:spPr>
          <a:xfrm>
            <a:off x="363278" y="2755033"/>
            <a:ext cx="7993911" cy="923330"/>
          </a:xfrm>
          <a:prstGeom prst="rect">
            <a:avLst/>
          </a:prstGeom>
          <a:noFill/>
        </p:spPr>
        <p:txBody>
          <a:bodyPr wrap="square">
            <a:spAutoFit/>
          </a:bodyPr>
          <a:lstStyle/>
          <a:p>
            <a:pPr algn="l"/>
            <a:r>
              <a:rPr lang="en-US" sz="1800" b="0" i="0" dirty="0">
                <a:solidFill>
                  <a:srgbClr val="000000"/>
                </a:solidFill>
                <a:effectLst/>
                <a:latin typeface="+mj-lt"/>
              </a:rPr>
              <a:t>- </a:t>
            </a:r>
            <a:r>
              <a:rPr lang="vi-VN" sz="1800" b="0" i="0" dirty="0">
                <a:solidFill>
                  <a:srgbClr val="000000"/>
                </a:solidFill>
                <a:effectLst/>
                <a:latin typeface="+mj-lt"/>
              </a:rPr>
              <a:t>Đánh giá các hệ thống và mạng mục tiêu khác nhau với tư cách là kẻ tấn công MITM và đề xuất các biện pháp bảo mật để ngăn chặn hoặc giảm thiểu các loại tấn công MITM.</a:t>
            </a:r>
          </a:p>
        </p:txBody>
      </p:sp>
      <p:sp>
        <p:nvSpPr>
          <p:cNvPr id="8" name="TextBox 7">
            <a:extLst>
              <a:ext uri="{FF2B5EF4-FFF2-40B4-BE49-F238E27FC236}">
                <a16:creationId xmlns:a16="http://schemas.microsoft.com/office/drawing/2014/main" id="{DB0750C8-5179-6441-5440-6EE8E08C128D}"/>
              </a:ext>
            </a:extLst>
          </p:cNvPr>
          <p:cNvSpPr txBox="1"/>
          <p:nvPr/>
        </p:nvSpPr>
        <p:spPr>
          <a:xfrm>
            <a:off x="363277" y="3829030"/>
            <a:ext cx="7993912" cy="923330"/>
          </a:xfrm>
          <a:prstGeom prst="rect">
            <a:avLst/>
          </a:prstGeom>
          <a:noFill/>
        </p:spPr>
        <p:txBody>
          <a:bodyPr wrap="square">
            <a:spAutoFit/>
          </a:bodyPr>
          <a:lstStyle/>
          <a:p>
            <a:r>
              <a:rPr lang="en-US" sz="1800" dirty="0">
                <a:solidFill>
                  <a:srgbClr val="050505"/>
                </a:solidFill>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Hiểu</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về</a:t>
            </a:r>
            <a:r>
              <a:rPr lang="en-US" sz="1800" b="0" i="0" dirty="0">
                <a:solidFill>
                  <a:srgbClr val="000000"/>
                </a:solidFill>
                <a:effectLst/>
                <a:latin typeface="Times New Roman" panose="02020603050405020304" pitchFamily="18" charset="0"/>
                <a:cs typeface="Times New Roman" panose="02020603050405020304" pitchFamily="18" charset="0"/>
              </a:rPr>
              <a:t> MITRE ATT&amp;CK framework </a:t>
            </a:r>
            <a:r>
              <a:rPr lang="en-US" sz="1800" b="0" i="0" dirty="0" err="1">
                <a:solidFill>
                  <a:srgbClr val="000000"/>
                </a:solidFill>
                <a:effectLst/>
                <a:latin typeface="Times New Roman" panose="02020603050405020304" pitchFamily="18" charset="0"/>
                <a:cs typeface="Times New Roman" panose="02020603050405020304" pitchFamily="18" charset="0"/>
              </a:rPr>
              <a:t>và</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áp</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dụng</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nó</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để</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mô</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tả</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các</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kỹ</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thuật</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tấn</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công</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đã</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thực</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hiện</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trong</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kịch</a:t>
            </a:r>
            <a:r>
              <a:rPr lang="en-US" sz="1800" b="0" i="0" dirty="0">
                <a:solidFill>
                  <a:srgbClr val="000000"/>
                </a:solidFill>
                <a:effectLst/>
                <a:latin typeface="Times New Roman" panose="02020603050405020304" pitchFamily="18" charset="0"/>
                <a:cs typeface="Times New Roman" panose="02020603050405020304" pitchFamily="18" charset="0"/>
              </a:rPr>
              <a:t> </a:t>
            </a:r>
            <a:r>
              <a:rPr lang="en-US" sz="1800" b="0" i="0" dirty="0" err="1">
                <a:solidFill>
                  <a:srgbClr val="000000"/>
                </a:solidFill>
                <a:effectLst/>
                <a:latin typeface="Times New Roman" panose="02020603050405020304" pitchFamily="18" charset="0"/>
                <a:cs typeface="Times New Roman" panose="02020603050405020304" pitchFamily="18" charset="0"/>
              </a:rPr>
              <a:t>bản</a:t>
            </a:r>
            <a:r>
              <a:rPr lang="en-US" sz="1800" b="0" i="0" dirty="0">
                <a:solidFill>
                  <a:srgbClr val="000000"/>
                </a:solidFill>
                <a:effectLst/>
                <a:latin typeface="Times New Roman" panose="02020603050405020304" pitchFamily="18" charset="0"/>
                <a:cs typeface="Times New Roman" panose="02020603050405020304" pitchFamily="18" charset="0"/>
              </a:rPr>
              <a:t>.</a:t>
            </a:r>
          </a:p>
          <a:p>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33624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86"/>
        <p:cNvGrpSpPr/>
        <p:nvPr/>
      </p:nvGrpSpPr>
      <p:grpSpPr>
        <a:xfrm>
          <a:off x="0" y="0"/>
          <a:ext cx="0" cy="0"/>
          <a:chOff x="0" y="0"/>
          <a:chExt cx="0" cy="0"/>
        </a:xfrm>
      </p:grpSpPr>
      <p:sp>
        <p:nvSpPr>
          <p:cNvPr id="2" name="Google Shape;2135;p39">
            <a:extLst>
              <a:ext uri="{FF2B5EF4-FFF2-40B4-BE49-F238E27FC236}">
                <a16:creationId xmlns:a16="http://schemas.microsoft.com/office/drawing/2014/main" id="{1DF33A69-A936-D6E3-3283-BF29FB792F1A}"/>
              </a:ext>
            </a:extLst>
          </p:cNvPr>
          <p:cNvSpPr txBox="1">
            <a:spLocks/>
          </p:cNvSpPr>
          <p:nvPr/>
        </p:nvSpPr>
        <p:spPr>
          <a:xfrm>
            <a:off x="2041833" y="239370"/>
            <a:ext cx="6315356" cy="77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3000" b="1" dirty="0">
                <a:solidFill>
                  <a:srgbClr val="0000FF"/>
                </a:solidFill>
                <a:latin typeface="Calibri"/>
                <a:ea typeface="Calibri"/>
                <a:cs typeface="Calibri"/>
                <a:sym typeface="Calibri"/>
              </a:rPr>
              <a:t>02. </a:t>
            </a:r>
            <a:r>
              <a:rPr lang="en-US" sz="3000" b="1" dirty="0" err="1">
                <a:solidFill>
                  <a:srgbClr val="0000FF"/>
                </a:solidFill>
                <a:latin typeface="Calibri"/>
                <a:ea typeface="Calibri"/>
                <a:cs typeface="Calibri"/>
                <a:sym typeface="Calibri"/>
              </a:rPr>
              <a:t>Công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việc</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trong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tương</a:t>
            </a:r>
            <a:r>
              <a:rPr lang="en-US" sz="3000" b="1" dirty="0">
                <a:solidFill>
                  <a:srgbClr val="0000FF"/>
                </a:solidFill>
                <a:latin typeface="Calibri"/>
                <a:ea typeface="Calibri"/>
                <a:cs typeface="Calibri"/>
                <a:sym typeface="Calibri"/>
              </a:rPr>
              <a:t> </a:t>
            </a:r>
            <a:r>
              <a:rPr lang="en-US" sz="3000" b="1" dirty="0" err="1">
                <a:solidFill>
                  <a:srgbClr val="0000FF"/>
                </a:solidFill>
                <a:latin typeface="Calibri"/>
                <a:ea typeface="Calibri"/>
                <a:cs typeface="Calibri"/>
                <a:sym typeface="Calibri"/>
              </a:rPr>
              <a:t>lai</a:t>
            </a:r>
            <a:endParaRPr lang="en-US" sz="3000" b="1" dirty="0">
              <a:solidFill>
                <a:srgbClr val="0000FF"/>
              </a:solidFill>
              <a:latin typeface="Calibri"/>
              <a:ea typeface="Calibri"/>
              <a:cs typeface="Calibri"/>
              <a:sym typeface="Calibri"/>
            </a:endParaRPr>
          </a:p>
        </p:txBody>
      </p:sp>
      <p:sp>
        <p:nvSpPr>
          <p:cNvPr id="4" name="TextBox 3">
            <a:extLst>
              <a:ext uri="{FF2B5EF4-FFF2-40B4-BE49-F238E27FC236}">
                <a16:creationId xmlns:a16="http://schemas.microsoft.com/office/drawing/2014/main" id="{77869CF8-E6A0-7CDC-CE63-3576B2199843}"/>
              </a:ext>
            </a:extLst>
          </p:cNvPr>
          <p:cNvSpPr txBox="1"/>
          <p:nvPr/>
        </p:nvSpPr>
        <p:spPr>
          <a:xfrm>
            <a:off x="363278" y="1161037"/>
            <a:ext cx="7993912" cy="369332"/>
          </a:xfrm>
          <a:prstGeom prst="rect">
            <a:avLst/>
          </a:prstGeom>
          <a:noFill/>
        </p:spPr>
        <p:txBody>
          <a:bodyPr wrap="square">
            <a:spAutoFit/>
          </a:bodyPr>
          <a:lstStyle/>
          <a:p>
            <a:r>
              <a:rPr lang="en-US" sz="1800" dirty="0">
                <a:solidFill>
                  <a:srgbClr val="050505"/>
                </a:solidFill>
                <a:latin typeface="Times New Roman" panose="02020603050405020304" pitchFamily="18" charset="0"/>
                <a:cs typeface="Times New Roman" panose="02020603050405020304" pitchFamily="18" charset="0"/>
              </a:rPr>
              <a:t>- Hoàn </a:t>
            </a:r>
            <a:r>
              <a:rPr lang="en-US" sz="1800" dirty="0" err="1">
                <a:solidFill>
                  <a:srgbClr val="050505"/>
                </a:solidFill>
                <a:latin typeface="Times New Roman" panose="02020603050405020304" pitchFamily="18" charset="0"/>
                <a:cs typeface="Times New Roman" panose="02020603050405020304" pitchFamily="18" charset="0"/>
              </a:rPr>
              <a:t>thiện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cải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thiện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một</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số</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bước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tấn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nhằm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tăng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tính</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thực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tế</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hiệu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quả</a:t>
            </a:r>
            <a:r>
              <a:rPr lang="en-US" sz="1800" dirty="0">
                <a:solidFill>
                  <a:srgbClr val="050505"/>
                </a:solidFill>
                <a:latin typeface="Times New Roman" panose="02020603050405020304" pitchFamily="18" charset="0"/>
                <a:cs typeface="Times New Roman" panose="02020603050405020304" pitchFamily="18" charset="0"/>
              </a:rPr>
              <a:t> </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CA06E95-2BDF-A4B9-416F-3978E295DB11}"/>
              </a:ext>
            </a:extLst>
          </p:cNvPr>
          <p:cNvSpPr txBox="1"/>
          <p:nvPr/>
        </p:nvSpPr>
        <p:spPr>
          <a:xfrm>
            <a:off x="363277" y="3599491"/>
            <a:ext cx="7993912" cy="1200329"/>
          </a:xfrm>
          <a:prstGeom prst="rect">
            <a:avLst/>
          </a:prstGeom>
          <a:noFill/>
        </p:spPr>
        <p:txBody>
          <a:bodyPr wrap="square">
            <a:spAutoFit/>
          </a:bodyPr>
          <a:lstStyle/>
          <a:p>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Từ</a:t>
            </a:r>
            <a:r>
              <a:rPr lang="en-US" sz="1800" dirty="0">
                <a:solidFill>
                  <a:srgbClr val="050505"/>
                </a:solidFill>
                <a:latin typeface="Times New Roman" panose="02020603050405020304" pitchFamily="18" charset="0"/>
                <a:cs typeface="Times New Roman" panose="02020603050405020304" pitchFamily="18" charset="0"/>
              </a:rPr>
              <a:t> MITRE ATT@CK </a:t>
            </a:r>
            <a:r>
              <a:rPr lang="en-US" sz="1800" dirty="0" err="1">
                <a:solidFill>
                  <a:srgbClr val="050505"/>
                </a:solidFill>
                <a:latin typeface="Times New Roman" panose="02020603050405020304" pitchFamily="18" charset="0"/>
                <a:cs typeface="Times New Roman" panose="02020603050405020304" pitchFamily="18" charset="0"/>
              </a:rPr>
              <a:t>xây</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dựng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bộ</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phương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pháp</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phòng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ngừa</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giảm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thiểu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các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liên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tấn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MITM </a:t>
            </a:r>
            <a:r>
              <a:rPr lang="en-US" sz="1800" dirty="0" err="1">
                <a:solidFill>
                  <a:srgbClr val="050505"/>
                </a:solidFill>
                <a:latin typeface="Times New Roman" panose="02020603050405020304" pitchFamily="18" charset="0"/>
                <a:cs typeface="Times New Roman" panose="02020603050405020304" pitchFamily="18" charset="0"/>
              </a:rPr>
              <a:t>đồng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thời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cập</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nhật</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theo</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dõi</a:t>
            </a:r>
            <a:r>
              <a:rPr lang="en-US" sz="1800" dirty="0">
                <a:solidFill>
                  <a:srgbClr val="050505"/>
                </a:solidFill>
                <a:latin typeface="Times New Roman" panose="02020603050405020304" pitchFamily="18" charset="0"/>
                <a:cs typeface="Times New Roman" panose="02020603050405020304" pitchFamily="18" charset="0"/>
              </a:rPr>
              <a:t> xu </a:t>
            </a:r>
            <a:r>
              <a:rPr lang="en-US" sz="1800" dirty="0" err="1">
                <a:solidFill>
                  <a:srgbClr val="050505"/>
                </a:solidFill>
                <a:latin typeface="Times New Roman" panose="02020603050405020304" pitchFamily="18" charset="0"/>
                <a:cs typeface="Times New Roman" panose="02020603050405020304" pitchFamily="18" charset="0"/>
              </a:rPr>
              <a:t>hướng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mới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các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bài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báo</a:t>
            </a:r>
            <a:r>
              <a:rPr lang="en-US" sz="1800" dirty="0">
                <a:solidFill>
                  <a:srgbClr val="050505"/>
                </a:solidFill>
                <a:latin typeface="Times New Roman" panose="02020603050405020304" pitchFamily="18" charset="0"/>
                <a:cs typeface="Times New Roman" panose="02020603050405020304" pitchFamily="18" charset="0"/>
              </a:rPr>
              <a:t>, tài </a:t>
            </a:r>
            <a:r>
              <a:rPr lang="en-US" sz="1800" dirty="0" err="1">
                <a:solidFill>
                  <a:srgbClr val="050505"/>
                </a:solidFill>
                <a:latin typeface="Times New Roman" panose="02020603050405020304" pitchFamily="18" charset="0"/>
                <a:cs typeface="Times New Roman" panose="02020603050405020304" pitchFamily="18" charset="0"/>
              </a:rPr>
              <a:t>liệu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liên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quan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đến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phòng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ngừa</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giảm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thiểu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tấn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MITM. </a:t>
            </a:r>
            <a:r>
              <a:rPr lang="en-US" sz="1800" dirty="0" err="1">
                <a:solidFill>
                  <a:srgbClr val="050505"/>
                </a:solidFill>
                <a:latin typeface="Times New Roman" panose="02020603050405020304" pitchFamily="18" charset="0"/>
                <a:cs typeface="Times New Roman" panose="02020603050405020304" pitchFamily="18" charset="0"/>
              </a:rPr>
              <a:t>Áp</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dụng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các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biện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pháp</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bảo</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mật</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nâng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cao</a:t>
            </a:r>
            <a:r>
              <a:rPr lang="en-US" sz="1800" dirty="0">
                <a:solidFill>
                  <a:srgbClr val="050505"/>
                </a:solidFill>
                <a:latin typeface="Times New Roman" panose="02020603050405020304" pitchFamily="18" charset="0"/>
                <a:cs typeface="Times New Roman" panose="02020603050405020304" pitchFamily="18" charset="0"/>
              </a:rPr>
              <a:t>,…</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33598C76-E35C-A368-3123-18068867A083}"/>
              </a:ext>
            </a:extLst>
          </p:cNvPr>
          <p:cNvSpPr txBox="1"/>
          <p:nvPr/>
        </p:nvSpPr>
        <p:spPr>
          <a:xfrm>
            <a:off x="363277" y="3038762"/>
            <a:ext cx="7993912" cy="369332"/>
          </a:xfrm>
          <a:prstGeom prst="rect">
            <a:avLst/>
          </a:prstGeom>
          <a:noFill/>
        </p:spPr>
        <p:txBody>
          <a:bodyPr wrap="square">
            <a:spAutoFit/>
          </a:bodyPr>
          <a:lstStyle/>
          <a:p>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Tìm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tòi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nghiên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cứu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thêm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về</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các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cụ</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tấn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và</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phương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pháp</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mới</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82794742-75C7-0427-D329-DB8741373C88}"/>
              </a:ext>
            </a:extLst>
          </p:cNvPr>
          <p:cNvSpPr txBox="1"/>
          <p:nvPr/>
        </p:nvSpPr>
        <p:spPr>
          <a:xfrm>
            <a:off x="363277" y="1681036"/>
            <a:ext cx="7993912" cy="369332"/>
          </a:xfrm>
          <a:prstGeom prst="rect">
            <a:avLst/>
          </a:prstGeom>
          <a:noFill/>
        </p:spPr>
        <p:txBody>
          <a:bodyPr wrap="square">
            <a:spAutoFit/>
          </a:bodyPr>
          <a:lstStyle/>
          <a:p>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Phân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tích</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và</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kiểm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thử</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với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nhiều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kịch</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bản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tấn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công</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khác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để</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đánh</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giá</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hiệu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quả</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13BF4131-31ED-ACC1-4C6F-F561D7255B28}"/>
              </a:ext>
            </a:extLst>
          </p:cNvPr>
          <p:cNvSpPr txBox="1"/>
          <p:nvPr/>
        </p:nvSpPr>
        <p:spPr>
          <a:xfrm>
            <a:off x="363277" y="2201035"/>
            <a:ext cx="7993912" cy="646331"/>
          </a:xfrm>
          <a:prstGeom prst="rect">
            <a:avLst/>
          </a:prstGeom>
          <a:noFill/>
        </p:spPr>
        <p:txBody>
          <a:bodyPr wrap="square">
            <a:spAutoFit/>
          </a:bodyPr>
          <a:lstStyle/>
          <a:p>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Tìm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kiếm</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phản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hồi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và</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các</a:t>
            </a:r>
            <a:r>
              <a:rPr lang="en-US" sz="1800" dirty="0">
                <a:solidFill>
                  <a:srgbClr val="050505"/>
                </a:solidFill>
                <a:latin typeface="Times New Roman" panose="02020603050405020304" pitchFamily="18" charset="0"/>
                <a:cs typeface="Times New Roman" panose="02020603050405020304" pitchFamily="18" charset="0"/>
              </a:rPr>
              <a:t> ý </a:t>
            </a:r>
            <a:r>
              <a:rPr lang="en-US" sz="1800" dirty="0" err="1">
                <a:solidFill>
                  <a:srgbClr val="050505"/>
                </a:solidFill>
                <a:latin typeface="Times New Roman" panose="02020603050405020304" pitchFamily="18" charset="0"/>
                <a:cs typeface="Times New Roman" panose="02020603050405020304" pitchFamily="18" charset="0"/>
              </a:rPr>
              <a:t>kiến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phản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biện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từ</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giáo</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viên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bạn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bè</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để</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hiểu</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rõ</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hơn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các</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khía</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cạnh</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cần</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cải</a:t>
            </a:r>
            <a:r>
              <a:rPr lang="en-US" sz="1800" dirty="0">
                <a:solidFill>
                  <a:srgbClr val="050505"/>
                </a:solidFill>
                <a:latin typeface="Times New Roman" panose="02020603050405020304" pitchFamily="18" charset="0"/>
                <a:cs typeface="Times New Roman" panose="02020603050405020304" pitchFamily="18" charset="0"/>
              </a:rPr>
              <a:t> </a:t>
            </a:r>
            <a:r>
              <a:rPr lang="en-US" sz="1800" dirty="0" err="1">
                <a:solidFill>
                  <a:srgbClr val="050505"/>
                </a:solidFill>
                <a:latin typeface="Times New Roman" panose="02020603050405020304" pitchFamily="18" charset="0"/>
                <a:cs typeface="Times New Roman" panose="02020603050405020304" pitchFamily="18" charset="0"/>
              </a:rPr>
              <a:t>thiện</a:t>
            </a:r>
            <a:r>
              <a:rPr lang="en-US" sz="1800" dirty="0">
                <a:solidFill>
                  <a:srgbClr val="050505"/>
                </a:solidFill>
                <a:latin typeface="Times New Roman" panose="02020603050405020304" pitchFamily="18" charset="0"/>
                <a:cs typeface="Times New Roman" panose="02020603050405020304" pitchFamily="18" charset="0"/>
              </a:rPr>
              <a:t> </a:t>
            </a:r>
            <a:endParaRPr lang="en-US" sz="1800" b="0" i="0" dirty="0">
              <a:solidFill>
                <a:srgbClr val="050505"/>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5755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4"/>
        <p:cNvGrpSpPr/>
        <p:nvPr/>
      </p:nvGrpSpPr>
      <p:grpSpPr>
        <a:xfrm>
          <a:off x="0" y="0"/>
          <a:ext cx="0" cy="0"/>
          <a:chOff x="0" y="0"/>
          <a:chExt cx="0" cy="0"/>
        </a:xfrm>
      </p:grpSpPr>
      <p:sp>
        <p:nvSpPr>
          <p:cNvPr id="1925" name="Google Shape;1925;p37"/>
          <p:cNvSpPr txBox="1">
            <a:spLocks noGrp="1"/>
          </p:cNvSpPr>
          <p:nvPr>
            <p:ph type="subTitle" idx="1"/>
          </p:nvPr>
        </p:nvSpPr>
        <p:spPr>
          <a:xfrm>
            <a:off x="556544" y="787030"/>
            <a:ext cx="343236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b="1" dirty="0">
                <a:solidFill>
                  <a:srgbClr val="0000FF"/>
                </a:solidFill>
                <a:latin typeface="Calibri"/>
                <a:ea typeface="Calibri"/>
                <a:cs typeface="Calibri"/>
                <a:sym typeface="Calibri"/>
              </a:rPr>
              <a:t>I. Tổng quan về đề tài</a:t>
            </a:r>
            <a:endParaRPr sz="2700" b="1" dirty="0">
              <a:solidFill>
                <a:srgbClr val="0000FF"/>
              </a:solidFill>
              <a:latin typeface="Calibri"/>
              <a:ea typeface="Calibri"/>
              <a:cs typeface="Calibri"/>
              <a:sym typeface="Calibri"/>
            </a:endParaRPr>
          </a:p>
        </p:txBody>
      </p:sp>
      <p:sp>
        <p:nvSpPr>
          <p:cNvPr id="1926" name="Google Shape;1926;p37"/>
          <p:cNvSpPr txBox="1">
            <a:spLocks noGrp="1"/>
          </p:cNvSpPr>
          <p:nvPr>
            <p:ph type="subTitle" idx="3"/>
          </p:nvPr>
        </p:nvSpPr>
        <p:spPr>
          <a:xfrm>
            <a:off x="5270410" y="769696"/>
            <a:ext cx="3603487"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b="1" dirty="0">
                <a:solidFill>
                  <a:srgbClr val="0000FF"/>
                </a:solidFill>
                <a:latin typeface="Calibri"/>
                <a:ea typeface="Calibri"/>
                <a:cs typeface="Calibri"/>
                <a:sym typeface="Calibri"/>
              </a:rPr>
              <a:t>II. Mô hình</a:t>
            </a:r>
            <a:endParaRPr sz="2700" b="1" dirty="0">
              <a:solidFill>
                <a:srgbClr val="0000FF"/>
              </a:solidFill>
              <a:latin typeface="Calibri"/>
              <a:ea typeface="Calibri"/>
              <a:cs typeface="Calibri"/>
              <a:sym typeface="Calibri"/>
            </a:endParaRPr>
          </a:p>
        </p:txBody>
      </p:sp>
      <p:sp>
        <p:nvSpPr>
          <p:cNvPr id="1927" name="Google Shape;1927;p37"/>
          <p:cNvSpPr txBox="1">
            <a:spLocks noGrp="1"/>
          </p:cNvSpPr>
          <p:nvPr>
            <p:ph type="subTitle" idx="5"/>
          </p:nvPr>
        </p:nvSpPr>
        <p:spPr>
          <a:xfrm>
            <a:off x="5738587" y="2271402"/>
            <a:ext cx="3205156"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b="1" dirty="0">
                <a:solidFill>
                  <a:srgbClr val="0000FF"/>
                </a:solidFill>
                <a:latin typeface="Calibri"/>
                <a:ea typeface="Calibri"/>
                <a:cs typeface="Calibri"/>
                <a:sym typeface="Calibri"/>
              </a:rPr>
              <a:t>III. Kịch bản tấn công</a:t>
            </a:r>
            <a:endParaRPr sz="2700" b="1" dirty="0">
              <a:solidFill>
                <a:srgbClr val="0000FF"/>
              </a:solidFill>
              <a:latin typeface="Calibri"/>
              <a:ea typeface="Calibri"/>
              <a:cs typeface="Calibri"/>
              <a:sym typeface="Calibri"/>
            </a:endParaRPr>
          </a:p>
        </p:txBody>
      </p:sp>
      <p:sp>
        <p:nvSpPr>
          <p:cNvPr id="1928" name="Google Shape;1928;p37"/>
          <p:cNvSpPr txBox="1">
            <a:spLocks noGrp="1"/>
          </p:cNvSpPr>
          <p:nvPr>
            <p:ph type="subTitle" idx="7"/>
          </p:nvPr>
        </p:nvSpPr>
        <p:spPr>
          <a:xfrm>
            <a:off x="2170209" y="3910784"/>
            <a:ext cx="3020879"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b="1" dirty="0">
                <a:solidFill>
                  <a:srgbClr val="0000FF"/>
                </a:solidFill>
                <a:latin typeface="Calibri"/>
                <a:ea typeface="Calibri"/>
                <a:cs typeface="Calibri"/>
                <a:sym typeface="Calibri"/>
              </a:rPr>
              <a:t>IV. Demo </a:t>
            </a:r>
            <a:endParaRPr sz="2700" b="1" dirty="0">
              <a:solidFill>
                <a:srgbClr val="0000FF"/>
              </a:solidFill>
              <a:latin typeface="Calibri"/>
              <a:ea typeface="Calibri"/>
              <a:cs typeface="Calibri"/>
              <a:sym typeface="Calibri"/>
            </a:endParaRPr>
          </a:p>
        </p:txBody>
      </p:sp>
      <p:grpSp>
        <p:nvGrpSpPr>
          <p:cNvPr id="1933" name="Google Shape;1933;p37"/>
          <p:cNvGrpSpPr/>
          <p:nvPr/>
        </p:nvGrpSpPr>
        <p:grpSpPr>
          <a:xfrm>
            <a:off x="1451076" y="1501920"/>
            <a:ext cx="4048368" cy="1919894"/>
            <a:chOff x="277900" y="420125"/>
            <a:chExt cx="6852525" cy="4682425"/>
          </a:xfrm>
        </p:grpSpPr>
        <p:sp>
          <p:nvSpPr>
            <p:cNvPr id="1934" name="Google Shape;1934;p37"/>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35" name="Google Shape;1935;p37"/>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36" name="Google Shape;1936;p37"/>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37" name="Google Shape;1937;p37"/>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38" name="Google Shape;1938;p37"/>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39" name="Google Shape;1939;p37"/>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0" name="Google Shape;1940;p37"/>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1" name="Google Shape;1941;p37"/>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2" name="Google Shape;1942;p37"/>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3" name="Google Shape;1943;p37"/>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4" name="Google Shape;1944;p37"/>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5" name="Google Shape;1945;p37"/>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6" name="Google Shape;1946;p37"/>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7" name="Google Shape;1947;p37"/>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8" name="Google Shape;1948;p37"/>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49" name="Google Shape;1949;p37"/>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0" name="Google Shape;1950;p37"/>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1" name="Google Shape;1951;p37"/>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2" name="Google Shape;1952;p37"/>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3" name="Google Shape;1953;p37"/>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4" name="Google Shape;1954;p37"/>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5" name="Google Shape;1955;p37"/>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6" name="Google Shape;1956;p37"/>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7" name="Google Shape;1957;p37"/>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8" name="Google Shape;1958;p37"/>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59" name="Google Shape;1959;p37"/>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0" name="Google Shape;1960;p37"/>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1" name="Google Shape;1961;p37"/>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2" name="Google Shape;1962;p37"/>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3" name="Google Shape;1963;p37"/>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4" name="Google Shape;1964;p37"/>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5" name="Google Shape;1965;p37"/>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6" name="Google Shape;1966;p37"/>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7" name="Google Shape;1967;p37"/>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8" name="Google Shape;1968;p37"/>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69" name="Google Shape;1969;p37"/>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0" name="Google Shape;1970;p37"/>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1" name="Google Shape;1971;p37"/>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2" name="Google Shape;1972;p37"/>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3" name="Google Shape;1973;p37"/>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4" name="Google Shape;1974;p37"/>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5" name="Google Shape;1975;p37"/>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6" name="Google Shape;1976;p37"/>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7" name="Google Shape;1977;p37"/>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8" name="Google Shape;1978;p37"/>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79" name="Google Shape;1979;p37"/>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0" name="Google Shape;1980;p37"/>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1" name="Google Shape;1981;p37"/>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2" name="Google Shape;1982;p37"/>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3" name="Google Shape;1983;p37"/>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4" name="Google Shape;1984;p37"/>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5" name="Google Shape;1985;p37"/>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6" name="Google Shape;1986;p37"/>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7" name="Google Shape;1987;p37"/>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8" name="Google Shape;1988;p37"/>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89" name="Google Shape;1989;p37"/>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0" name="Google Shape;1990;p37"/>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1" name="Google Shape;1991;p37"/>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2" name="Google Shape;1992;p37"/>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3" name="Google Shape;1993;p37"/>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4" name="Google Shape;1994;p37"/>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5" name="Google Shape;1995;p37"/>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6" name="Google Shape;1996;p37"/>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7" name="Google Shape;1997;p37"/>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8" name="Google Shape;1998;p37"/>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1999" name="Google Shape;1999;p37"/>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0" name="Google Shape;2000;p37"/>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1" name="Google Shape;2001;p37"/>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2" name="Google Shape;2002;p37"/>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3" name="Google Shape;2003;p37"/>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4" name="Google Shape;2004;p37"/>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5" name="Google Shape;2005;p37"/>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6" name="Google Shape;2006;p37"/>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7" name="Google Shape;2007;p37"/>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8" name="Google Shape;2008;p37"/>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09" name="Google Shape;2009;p37"/>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0" name="Google Shape;2010;p37"/>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1" name="Google Shape;2011;p37"/>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2" name="Google Shape;2012;p37"/>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3" name="Google Shape;2013;p37"/>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4" name="Google Shape;2014;p37"/>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5" name="Google Shape;2015;p37"/>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6" name="Google Shape;2016;p37"/>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7" name="Google Shape;2017;p37"/>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8" name="Google Shape;2018;p37"/>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19" name="Google Shape;2019;p37"/>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0" name="Google Shape;2020;p37"/>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1" name="Google Shape;2021;p37"/>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2" name="Google Shape;2022;p37"/>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3" name="Google Shape;2023;p37"/>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4" name="Google Shape;2024;p37"/>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5" name="Google Shape;2025;p37"/>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6" name="Google Shape;2026;p37"/>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7" name="Google Shape;2027;p37"/>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8" name="Google Shape;2028;p37"/>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29" name="Google Shape;2029;p37"/>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0" name="Google Shape;2030;p37"/>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1" name="Google Shape;2031;p37"/>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2" name="Google Shape;2032;p37"/>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3" name="Google Shape;2033;p37"/>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4" name="Google Shape;2034;p37"/>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5" name="Google Shape;2035;p37"/>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6" name="Google Shape;2036;p37"/>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7" name="Google Shape;2037;p37"/>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8" name="Google Shape;2038;p37"/>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39" name="Google Shape;2039;p37"/>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0" name="Google Shape;2040;p37"/>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1" name="Google Shape;2041;p37"/>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2" name="Google Shape;2042;p37"/>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3" name="Google Shape;2043;p37"/>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4" name="Google Shape;2044;p37"/>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5" name="Google Shape;2045;p37"/>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6" name="Google Shape;2046;p37"/>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7" name="Google Shape;2047;p37"/>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8" name="Google Shape;2048;p37"/>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49" name="Google Shape;2049;p37"/>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0" name="Google Shape;2050;p37"/>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1" name="Google Shape;2051;p37"/>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2" name="Google Shape;2052;p37"/>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3" name="Google Shape;2053;p37"/>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4" name="Google Shape;2054;p37"/>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5" name="Google Shape;2055;p37"/>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6" name="Google Shape;2056;p37"/>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7" name="Google Shape;2057;p37"/>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8" name="Google Shape;2058;p37"/>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59" name="Google Shape;2059;p37"/>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0" name="Google Shape;2060;p37"/>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1" name="Google Shape;2061;p37"/>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2" name="Google Shape;2062;p37"/>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3" name="Google Shape;2063;p37"/>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4" name="Google Shape;2064;p37"/>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5" name="Google Shape;2065;p37"/>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6" name="Google Shape;2066;p37"/>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7" name="Google Shape;2067;p37"/>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8" name="Google Shape;2068;p37"/>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69" name="Google Shape;2069;p37"/>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0" name="Google Shape;2070;p37"/>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1" name="Google Shape;2071;p37"/>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2" name="Google Shape;2072;p37"/>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3" name="Google Shape;2073;p37"/>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4" name="Google Shape;2074;p37"/>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5" name="Google Shape;2075;p37"/>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6" name="Google Shape;2076;p37"/>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7" name="Google Shape;2077;p37"/>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8" name="Google Shape;2078;p37"/>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79" name="Google Shape;2079;p37"/>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0" name="Google Shape;2080;p37"/>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1" name="Google Shape;2081;p37"/>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2" name="Google Shape;2082;p37"/>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3" name="Google Shape;2083;p37"/>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4" name="Google Shape;2084;p37"/>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5" name="Google Shape;2085;p37"/>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6" name="Google Shape;2086;p37"/>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7" name="Google Shape;2087;p37"/>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8" name="Google Shape;2088;p37"/>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89" name="Google Shape;2089;p37"/>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0" name="Google Shape;2090;p37"/>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1" name="Google Shape;2091;p37"/>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2" name="Google Shape;2092;p37"/>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3" name="Google Shape;2093;p37"/>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4" name="Google Shape;2094;p37"/>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5" name="Google Shape;2095;p37"/>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6" name="Google Shape;2096;p37"/>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7" name="Google Shape;2097;p37"/>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8" name="Google Shape;2098;p37"/>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099" name="Google Shape;2099;p37"/>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0" name="Google Shape;2100;p37"/>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1" name="Google Shape;2101;p37"/>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2" name="Google Shape;2102;p37"/>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3" name="Google Shape;2103;p37"/>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4" name="Google Shape;2104;p37"/>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5" name="Google Shape;2105;p37"/>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6" name="Google Shape;2106;p37"/>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7" name="Google Shape;2107;p37"/>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8" name="Google Shape;2108;p37"/>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09" name="Google Shape;2109;p37"/>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0" name="Google Shape;2110;p37"/>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1" name="Google Shape;2111;p37"/>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2" name="Google Shape;2112;p37"/>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3" name="Google Shape;2113;p37"/>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4" name="Google Shape;2114;p37"/>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5" name="Google Shape;2115;p37"/>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6" name="Google Shape;2116;p37"/>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7" name="Google Shape;2117;p37"/>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8" name="Google Shape;2118;p37"/>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19" name="Google Shape;2119;p37"/>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20" name="Google Shape;2120;p37"/>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21" name="Google Shape;2121;p37"/>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22" name="Google Shape;2122;p37"/>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23" name="Google Shape;2123;p37"/>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sp>
          <p:nvSpPr>
            <p:cNvPr id="2124" name="Google Shape;2124;p37"/>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700"/>
            </a:p>
          </p:txBody>
        </p:sp>
      </p:grpSp>
      <p:sp>
        <p:nvSpPr>
          <p:cNvPr id="2" name="Google Shape;1928;p37">
            <a:extLst>
              <a:ext uri="{FF2B5EF4-FFF2-40B4-BE49-F238E27FC236}">
                <a16:creationId xmlns:a16="http://schemas.microsoft.com/office/drawing/2014/main" id="{11AF21B8-35C7-8D83-B5F1-DB26FCA844B4}"/>
              </a:ext>
            </a:extLst>
          </p:cNvPr>
          <p:cNvSpPr txBox="1">
            <a:spLocks/>
          </p:cNvSpPr>
          <p:nvPr/>
        </p:nvSpPr>
        <p:spPr>
          <a:xfrm>
            <a:off x="4815256" y="3864678"/>
            <a:ext cx="3020879"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4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2700" b="1" dirty="0">
                <a:solidFill>
                  <a:srgbClr val="0000FF"/>
                </a:solidFill>
                <a:latin typeface="Calibri"/>
                <a:ea typeface="Calibri"/>
                <a:cs typeface="Calibri"/>
                <a:sym typeface="Calibri"/>
              </a:rPr>
              <a:t>V. </a:t>
            </a:r>
            <a:r>
              <a:rPr lang="en-US" sz="2700" b="1" dirty="0" err="1">
                <a:solidFill>
                  <a:srgbClr val="0000FF"/>
                </a:solidFill>
                <a:latin typeface="Calibri"/>
                <a:ea typeface="Calibri"/>
                <a:cs typeface="Calibri"/>
                <a:sym typeface="Calibri"/>
              </a:rPr>
              <a:t>Tổng</a:t>
            </a:r>
            <a:r>
              <a:rPr lang="en-US" sz="2700" b="1" dirty="0">
                <a:solidFill>
                  <a:srgbClr val="0000FF"/>
                </a:solidFill>
                <a:latin typeface="Calibri"/>
                <a:ea typeface="Calibri"/>
                <a:cs typeface="Calibri"/>
                <a:sym typeface="Calibri"/>
              </a:rPr>
              <a:t> </a:t>
            </a:r>
            <a:r>
              <a:rPr lang="en-US" sz="2700" b="1" dirty="0" err="1">
                <a:solidFill>
                  <a:srgbClr val="0000FF"/>
                </a:solidFill>
                <a:latin typeface="Calibri"/>
                <a:ea typeface="Calibri"/>
                <a:cs typeface="Calibri"/>
                <a:sym typeface="Calibri"/>
              </a:rPr>
              <a:t>kết</a:t>
            </a:r>
            <a:endParaRPr lang="en-US" sz="2700" b="1" dirty="0">
              <a:solidFill>
                <a:srgbClr val="0000FF"/>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78"/>
        <p:cNvGrpSpPr/>
        <p:nvPr/>
      </p:nvGrpSpPr>
      <p:grpSpPr>
        <a:xfrm>
          <a:off x="0" y="0"/>
          <a:ext cx="0" cy="0"/>
          <a:chOff x="0" y="0"/>
          <a:chExt cx="0" cy="0"/>
        </a:xfrm>
      </p:grpSpPr>
      <p:sp>
        <p:nvSpPr>
          <p:cNvPr id="3679" name="Google Shape;3679;p91"/>
          <p:cNvSpPr txBox="1">
            <a:spLocks noGrp="1"/>
          </p:cNvSpPr>
          <p:nvPr>
            <p:ph type="title"/>
          </p:nvPr>
        </p:nvSpPr>
        <p:spPr>
          <a:xfrm>
            <a:off x="1722549" y="896183"/>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solidFill>
                  <a:srgbClr val="212121"/>
                </a:solidFill>
              </a:rPr>
              <a:t>Thank you!</a:t>
            </a:r>
            <a:endParaRPr sz="7200" b="1" dirty="0">
              <a:solidFill>
                <a:srgbClr val="212121"/>
              </a:solidFill>
            </a:endParaRPr>
          </a:p>
        </p:txBody>
      </p:sp>
      <p:sp>
        <p:nvSpPr>
          <p:cNvPr id="3680" name="Google Shape;3680;p91"/>
          <p:cNvSpPr txBox="1">
            <a:spLocks noGrp="1"/>
          </p:cNvSpPr>
          <p:nvPr>
            <p:ph type="subTitle" idx="1"/>
          </p:nvPr>
        </p:nvSpPr>
        <p:spPr>
          <a:xfrm>
            <a:off x="3017520" y="2700528"/>
            <a:ext cx="3099900" cy="143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solidFill>
                  <a:schemeClr val="accent1"/>
                </a:solidFill>
                <a:latin typeface="Times New Roman" panose="02020603050405020304" pitchFamily="18" charset="0"/>
                <a:ea typeface="Barlow Semi Condensed"/>
                <a:cs typeface="Times New Roman" panose="02020603050405020304" pitchFamily="18" charset="0"/>
                <a:sym typeface="Barlow Semi Condensed"/>
              </a:rPr>
              <a:t>Do you have any questions?</a:t>
            </a:r>
            <a:endParaRPr dirty="0">
              <a:solidFill>
                <a:schemeClr val="accent1"/>
              </a:solidFill>
              <a:latin typeface="Times New Roman" panose="02020603050405020304" pitchFamily="18" charset="0"/>
              <a:ea typeface="Barlow Semi Condensed"/>
              <a:cs typeface="Times New Roman" panose="02020603050405020304" pitchFamily="18" charset="0"/>
              <a:sym typeface="Barlow Semi Condensed"/>
            </a:endParaRPr>
          </a:p>
          <a:p>
            <a:pPr marL="0" lvl="0" indent="0" algn="l" rtl="0">
              <a:spcBef>
                <a:spcPts val="0"/>
              </a:spcBef>
              <a:spcAft>
                <a:spcPts val="0"/>
              </a:spcAft>
              <a:buClr>
                <a:schemeClr val="dk1"/>
              </a:buClr>
              <a:buSzPts val="1100"/>
              <a:buFont typeface="Arial"/>
              <a:buNone/>
            </a:pPr>
            <a:endParaRPr dirty="0">
              <a:solidFill>
                <a:srgbClr val="595959"/>
              </a:solidFill>
              <a:latin typeface="Times New Roman" panose="02020603050405020304" pitchFamily="18" charset="0"/>
              <a:ea typeface="Barlow Semi Condensed"/>
              <a:cs typeface="Times New Roman" panose="02020603050405020304" pitchFamily="18" charset="0"/>
              <a:sym typeface="Barlow Semi Condensed"/>
            </a:endParaRPr>
          </a:p>
          <a:p>
            <a:pPr marL="0" lvl="0" indent="0" algn="l" rtl="0">
              <a:spcBef>
                <a:spcPts val="0"/>
              </a:spcBef>
              <a:spcAft>
                <a:spcPts val="0"/>
              </a:spcAft>
              <a:buClr>
                <a:schemeClr val="dk1"/>
              </a:buClr>
              <a:buSzPts val="1100"/>
              <a:buFont typeface="Arial"/>
              <a:buNone/>
            </a:pPr>
            <a:r>
              <a:rPr lang="en" u="sng" dirty="0">
                <a:solidFill>
                  <a:schemeClr val="hlink"/>
                </a:solidFill>
                <a:latin typeface="Times New Roman" panose="02020603050405020304" pitchFamily="18" charset="0"/>
                <a:cs typeface="Times New Roman" panose="02020603050405020304" pitchFamily="18" charset="0"/>
                <a:hlinkClick r:id="rId3"/>
              </a:rPr>
              <a:t>20520338</a:t>
            </a:r>
            <a:r>
              <a:rPr lang="en" u="sng" dirty="0">
                <a:solidFill>
                  <a:schemeClr val="hlink"/>
                </a:solidFill>
                <a:latin typeface="Times New Roman" panose="02020603050405020304" pitchFamily="18" charset="0"/>
                <a:ea typeface="Barlow Semi Condensed"/>
                <a:cs typeface="Times New Roman" panose="02020603050405020304" pitchFamily="18" charset="0"/>
                <a:sym typeface="Barlow Semi Condensed"/>
                <a:hlinkClick r:id="rId3"/>
              </a:rPr>
              <a:t>@</a:t>
            </a:r>
            <a:r>
              <a:rPr lang="en" u="sng" dirty="0">
                <a:solidFill>
                  <a:schemeClr val="hlink"/>
                </a:solidFill>
                <a:latin typeface="Times New Roman" panose="02020603050405020304" pitchFamily="18" charset="0"/>
                <a:cs typeface="Times New Roman" panose="02020603050405020304" pitchFamily="18" charset="0"/>
                <a:hlinkClick r:id="rId3"/>
              </a:rPr>
              <a:t>gm.uit.edu.vn</a:t>
            </a:r>
            <a:endParaRPr dirty="0">
              <a:solidFill>
                <a:schemeClr val="dk2"/>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solidFill>
                <a:schemeClr val="dk2"/>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 u="sng" dirty="0">
                <a:solidFill>
                  <a:schemeClr val="hlink"/>
                </a:solidFill>
                <a:latin typeface="Times New Roman" panose="02020603050405020304" pitchFamily="18" charset="0"/>
                <a:cs typeface="Times New Roman" panose="02020603050405020304" pitchFamily="18" charset="0"/>
                <a:hlinkClick r:id="rId3"/>
              </a:rPr>
              <a:t>20520254@gm.uit.edu.vn</a:t>
            </a:r>
            <a:endParaRPr dirty="0">
              <a:solidFill>
                <a:schemeClr val="dk2"/>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solidFill>
                <a:schemeClr val="dk2"/>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 u="sng" dirty="0">
                <a:solidFill>
                  <a:schemeClr val="hlink"/>
                </a:solidFill>
                <a:latin typeface="Times New Roman" panose="02020603050405020304" pitchFamily="18" charset="0"/>
                <a:cs typeface="Times New Roman" panose="02020603050405020304" pitchFamily="18" charset="0"/>
                <a:hlinkClick r:id="rId4"/>
              </a:rPr>
              <a:t>20521313@gm.uit.edu.vn</a:t>
            </a:r>
            <a:endParaRPr lang="en" u="sng" dirty="0">
              <a:solidFill>
                <a:schemeClr val="hlink"/>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lang="en" u="sng" dirty="0">
              <a:solidFill>
                <a:schemeClr val="hlink"/>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 u="sng" dirty="0">
                <a:solidFill>
                  <a:schemeClr val="hlink"/>
                </a:solidFill>
                <a:latin typeface="Times New Roman" panose="02020603050405020304" pitchFamily="18" charset="0"/>
                <a:cs typeface="Times New Roman" panose="02020603050405020304" pitchFamily="18" charset="0"/>
              </a:rPr>
              <a:t>20520277@gm.uit.edu.vn</a:t>
            </a:r>
            <a:endParaRPr dirty="0">
              <a:solidFill>
                <a:schemeClr val="dk2"/>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solidFill>
                <a:schemeClr val="dk2"/>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dirty="0">
              <a:solidFill>
                <a:schemeClr val="dk2"/>
              </a:solidFill>
              <a:latin typeface="Times New Roman" panose="02020603050405020304" pitchFamily="18" charset="0"/>
              <a:ea typeface="Barlow Semi Condensed Light"/>
              <a:cs typeface="Times New Roman" panose="02020603050405020304" pitchFamily="18" charset="0"/>
              <a:sym typeface="Barlow Semi Condensed Light"/>
            </a:endParaRPr>
          </a:p>
        </p:txBody>
      </p:sp>
      <p:grpSp>
        <p:nvGrpSpPr>
          <p:cNvPr id="3681" name="Google Shape;3681;p91"/>
          <p:cNvGrpSpPr/>
          <p:nvPr/>
        </p:nvGrpSpPr>
        <p:grpSpPr>
          <a:xfrm>
            <a:off x="3276563" y="4366028"/>
            <a:ext cx="1681025" cy="338359"/>
            <a:chOff x="3733763" y="3183525"/>
            <a:chExt cx="1681025" cy="338359"/>
          </a:xfrm>
        </p:grpSpPr>
        <p:sp>
          <p:nvSpPr>
            <p:cNvPr id="3682" name="Google Shape;3682;p91"/>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3" name="Google Shape;3683;p91"/>
            <p:cNvGrpSpPr/>
            <p:nvPr/>
          </p:nvGrpSpPr>
          <p:grpSpPr>
            <a:xfrm>
              <a:off x="4166051" y="3183552"/>
              <a:ext cx="338366" cy="338332"/>
              <a:chOff x="812101" y="2571761"/>
              <a:chExt cx="417066" cy="417024"/>
            </a:xfrm>
          </p:grpSpPr>
          <p:sp>
            <p:nvSpPr>
              <p:cNvPr id="3684" name="Google Shape;3684;p9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9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9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9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8" name="Google Shape;3688;p91"/>
            <p:cNvGrpSpPr/>
            <p:nvPr/>
          </p:nvGrpSpPr>
          <p:grpSpPr>
            <a:xfrm>
              <a:off x="4598397" y="3183552"/>
              <a:ext cx="338332" cy="338332"/>
              <a:chOff x="1323129" y="2571761"/>
              <a:chExt cx="417024" cy="417024"/>
            </a:xfrm>
          </p:grpSpPr>
          <p:sp>
            <p:nvSpPr>
              <p:cNvPr id="3689" name="Google Shape;3689;p9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9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9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9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3" name="Google Shape;3693;p91"/>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28"/>
        <p:cNvGrpSpPr/>
        <p:nvPr/>
      </p:nvGrpSpPr>
      <p:grpSpPr>
        <a:xfrm>
          <a:off x="0" y="0"/>
          <a:ext cx="0" cy="0"/>
          <a:chOff x="0" y="0"/>
          <a:chExt cx="0" cy="0"/>
        </a:xfrm>
      </p:grpSpPr>
      <p:sp>
        <p:nvSpPr>
          <p:cNvPr id="2129" name="Google Shape;2129;p38"/>
          <p:cNvSpPr txBox="1">
            <a:spLocks noGrp="1"/>
          </p:cNvSpPr>
          <p:nvPr>
            <p:ph type="title"/>
          </p:nvPr>
        </p:nvSpPr>
        <p:spPr>
          <a:xfrm>
            <a:off x="2094150" y="1662850"/>
            <a:ext cx="4955700" cy="15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b="1">
                <a:solidFill>
                  <a:srgbClr val="0000FF"/>
                </a:solidFill>
                <a:latin typeface="Calibri"/>
                <a:ea typeface="Calibri"/>
                <a:cs typeface="Calibri"/>
                <a:sym typeface="Calibri"/>
              </a:rPr>
              <a:t>I - Tổng quan về đề tài</a:t>
            </a:r>
            <a:endParaRPr sz="4700" b="1">
              <a:solidFill>
                <a:srgbClr val="0000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3"/>
        <p:cNvGrpSpPr/>
        <p:nvPr/>
      </p:nvGrpSpPr>
      <p:grpSpPr>
        <a:xfrm>
          <a:off x="0" y="0"/>
          <a:ext cx="0" cy="0"/>
          <a:chOff x="0" y="0"/>
          <a:chExt cx="0" cy="0"/>
        </a:xfrm>
      </p:grpSpPr>
      <p:sp>
        <p:nvSpPr>
          <p:cNvPr id="2134" name="Google Shape;2134;p39"/>
          <p:cNvSpPr txBox="1">
            <a:spLocks noGrp="1"/>
          </p:cNvSpPr>
          <p:nvPr>
            <p:ph type="title"/>
          </p:nvPr>
        </p:nvSpPr>
        <p:spPr>
          <a:xfrm>
            <a:off x="1568775" y="5947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700" b="1">
                <a:solidFill>
                  <a:srgbClr val="0000FF"/>
                </a:solidFill>
                <a:latin typeface="Calibri"/>
                <a:ea typeface="Calibri"/>
                <a:cs typeface="Calibri"/>
                <a:sym typeface="Calibri"/>
              </a:rPr>
              <a:t>I - Tổng quan về đề tài </a:t>
            </a:r>
            <a:endParaRPr sz="4700" b="1">
              <a:solidFill>
                <a:srgbClr val="0000FF"/>
              </a:solidFill>
              <a:latin typeface="Calibri"/>
              <a:ea typeface="Calibri"/>
              <a:cs typeface="Calibri"/>
              <a:sym typeface="Calibri"/>
            </a:endParaRPr>
          </a:p>
        </p:txBody>
      </p:sp>
      <p:sp>
        <p:nvSpPr>
          <p:cNvPr id="2135" name="Google Shape;2135;p39"/>
          <p:cNvSpPr txBox="1">
            <a:spLocks noGrp="1"/>
          </p:cNvSpPr>
          <p:nvPr>
            <p:ph type="subTitle" idx="1"/>
          </p:nvPr>
        </p:nvSpPr>
        <p:spPr>
          <a:xfrm>
            <a:off x="3906078" y="1965425"/>
            <a:ext cx="2969100" cy="7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dirty="0">
                <a:solidFill>
                  <a:srgbClr val="0000FF"/>
                </a:solidFill>
                <a:latin typeface="Calibri"/>
                <a:ea typeface="Calibri"/>
                <a:cs typeface="Calibri"/>
                <a:sym typeface="Calibri"/>
              </a:rPr>
              <a:t>Giới thiệu chung</a:t>
            </a:r>
            <a:endParaRPr sz="3000" b="1" dirty="0">
              <a:solidFill>
                <a:srgbClr val="0000FF"/>
              </a:solidFill>
              <a:latin typeface="Calibri"/>
              <a:ea typeface="Calibri"/>
              <a:cs typeface="Calibri"/>
              <a:sym typeface="Calibri"/>
            </a:endParaRPr>
          </a:p>
        </p:txBody>
      </p:sp>
      <p:sp>
        <p:nvSpPr>
          <p:cNvPr id="2136" name="Google Shape;2136;p39"/>
          <p:cNvSpPr txBox="1"/>
          <p:nvPr/>
        </p:nvSpPr>
        <p:spPr>
          <a:xfrm>
            <a:off x="2726478" y="1811375"/>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b="1" dirty="0">
                <a:solidFill>
                  <a:srgbClr val="0000FF"/>
                </a:solidFill>
                <a:latin typeface="Calibri"/>
                <a:ea typeface="Calibri"/>
                <a:cs typeface="Calibri"/>
                <a:sym typeface="Calibri"/>
              </a:rPr>
              <a:t>01</a:t>
            </a:r>
            <a:endParaRPr sz="7200" b="1" dirty="0">
              <a:solidFill>
                <a:srgbClr val="0000FF"/>
              </a:solidFill>
              <a:latin typeface="Calibri"/>
              <a:ea typeface="Calibri"/>
              <a:cs typeface="Calibri"/>
              <a:sym typeface="Calibri"/>
            </a:endParaRPr>
          </a:p>
        </p:txBody>
      </p:sp>
      <p:sp>
        <p:nvSpPr>
          <p:cNvPr id="2137" name="Google Shape;2137;p39"/>
          <p:cNvSpPr txBox="1"/>
          <p:nvPr/>
        </p:nvSpPr>
        <p:spPr>
          <a:xfrm>
            <a:off x="2726478" y="2912475"/>
            <a:ext cx="1179600" cy="115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b="1" dirty="0">
                <a:solidFill>
                  <a:srgbClr val="0000FF"/>
                </a:solidFill>
                <a:latin typeface="Calibri"/>
                <a:ea typeface="Calibri"/>
                <a:cs typeface="Calibri"/>
                <a:sym typeface="Calibri"/>
              </a:rPr>
              <a:t>02</a:t>
            </a:r>
            <a:endParaRPr sz="7200" b="1" dirty="0">
              <a:solidFill>
                <a:srgbClr val="0000FF"/>
              </a:solidFill>
              <a:latin typeface="Calibri"/>
              <a:ea typeface="Calibri"/>
              <a:cs typeface="Calibri"/>
              <a:sym typeface="Calibri"/>
            </a:endParaRPr>
          </a:p>
        </p:txBody>
      </p:sp>
      <p:sp>
        <p:nvSpPr>
          <p:cNvPr id="2138" name="Google Shape;2138;p39"/>
          <p:cNvSpPr txBox="1">
            <a:spLocks noGrp="1"/>
          </p:cNvSpPr>
          <p:nvPr>
            <p:ph type="subTitle" idx="1"/>
          </p:nvPr>
        </p:nvSpPr>
        <p:spPr>
          <a:xfrm>
            <a:off x="3906078" y="3105375"/>
            <a:ext cx="4663764" cy="7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dirty="0">
                <a:solidFill>
                  <a:srgbClr val="0000FF"/>
                </a:solidFill>
                <a:latin typeface="Calibri"/>
                <a:ea typeface="Calibri"/>
                <a:cs typeface="Calibri"/>
                <a:sym typeface="Calibri"/>
              </a:rPr>
              <a:t> MITM theo MITRE ATT@CK</a:t>
            </a:r>
            <a:endParaRPr sz="3000" b="1" dirty="0">
              <a:solidFill>
                <a:srgbClr val="0000FF"/>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42"/>
        <p:cNvGrpSpPr/>
        <p:nvPr/>
      </p:nvGrpSpPr>
      <p:grpSpPr>
        <a:xfrm>
          <a:off x="0" y="0"/>
          <a:ext cx="0" cy="0"/>
          <a:chOff x="0" y="0"/>
          <a:chExt cx="0" cy="0"/>
        </a:xfrm>
      </p:grpSpPr>
      <p:sp>
        <p:nvSpPr>
          <p:cNvPr id="2143" name="Google Shape;2143;p40"/>
          <p:cNvSpPr txBox="1">
            <a:spLocks noGrp="1"/>
          </p:cNvSpPr>
          <p:nvPr>
            <p:ph type="title"/>
          </p:nvPr>
        </p:nvSpPr>
        <p:spPr>
          <a:xfrm>
            <a:off x="2592300" y="1599950"/>
            <a:ext cx="3769800" cy="15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b="1">
                <a:solidFill>
                  <a:srgbClr val="0000FF"/>
                </a:solidFill>
                <a:latin typeface="Calibri"/>
                <a:ea typeface="Calibri"/>
                <a:cs typeface="Calibri"/>
                <a:sym typeface="Calibri"/>
              </a:rPr>
              <a:t>01 - Giới thiệu chung </a:t>
            </a:r>
            <a:endParaRPr sz="4700" b="1">
              <a:solidFill>
                <a:srgbClr val="0000FF"/>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47"/>
        <p:cNvGrpSpPr/>
        <p:nvPr/>
      </p:nvGrpSpPr>
      <p:grpSpPr>
        <a:xfrm>
          <a:off x="0" y="0"/>
          <a:ext cx="0" cy="0"/>
          <a:chOff x="0" y="0"/>
          <a:chExt cx="0" cy="0"/>
        </a:xfrm>
      </p:grpSpPr>
      <p:sp>
        <p:nvSpPr>
          <p:cNvPr id="2148" name="Google Shape;2148;p41"/>
          <p:cNvSpPr txBox="1">
            <a:spLocks noGrp="1"/>
          </p:cNvSpPr>
          <p:nvPr>
            <p:ph type="subTitle" idx="1"/>
          </p:nvPr>
        </p:nvSpPr>
        <p:spPr>
          <a:xfrm>
            <a:off x="1424763" y="890299"/>
            <a:ext cx="7556203" cy="3250107"/>
          </a:xfrm>
          <a:prstGeom prst="rect">
            <a:avLst/>
          </a:prstGeom>
        </p:spPr>
        <p:txBody>
          <a:bodyPr spcFirstLastPara="1" wrap="square" lIns="91425" tIns="91425" rIns="91425" bIns="91425" anchor="t" anchorCtr="0">
            <a:noAutofit/>
          </a:bodyPr>
          <a:lstStyle/>
          <a:p>
            <a:pPr algn="l"/>
            <a:r>
              <a:rPr lang="en-US" sz="1800" b="1" i="0" u="none" strike="noStrike" baseline="0" dirty="0" err="1">
                <a:solidFill>
                  <a:srgbClr val="000000"/>
                </a:solidFill>
                <a:latin typeface="Times New Roman" panose="02020603050405020304" pitchFamily="18" charset="0"/>
                <a:cs typeface="Times New Roman" panose="02020603050405020304" pitchFamily="18" charset="0"/>
              </a:rPr>
              <a:t>Yêu</a:t>
            </a:r>
            <a:r>
              <a:rPr lang="en-US" sz="1800" b="1"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1" i="0" u="none" strike="noStrike" baseline="0" dirty="0" err="1">
                <a:solidFill>
                  <a:srgbClr val="000000"/>
                </a:solidFill>
                <a:latin typeface="Times New Roman" panose="02020603050405020304" pitchFamily="18" charset="0"/>
                <a:cs typeface="Times New Roman" panose="02020603050405020304" pitchFamily="18" charset="0"/>
              </a:rPr>
              <a:t>cầu</a:t>
            </a:r>
            <a:r>
              <a:rPr lang="en-US" sz="1800" b="1" i="0" u="none" strike="noStrike" baseline="0" dirty="0">
                <a:solidFill>
                  <a:srgbClr val="000000"/>
                </a:solidFill>
                <a:latin typeface="Times New Roman" panose="02020603050405020304" pitchFamily="18" charset="0"/>
                <a:cs typeface="Times New Roman" panose="02020603050405020304" pitchFamily="18" charset="0"/>
              </a:rPr>
              <a:t>:</a:t>
            </a:r>
          </a:p>
          <a:p>
            <a:pPr algn="l"/>
            <a:r>
              <a:rPr lang="en-US" sz="1800" dirty="0">
                <a:solidFill>
                  <a:srgbClr val="000000"/>
                </a:solidFill>
                <a:latin typeface="Times New Roman" panose="02020603050405020304" pitchFamily="18" charset="0"/>
                <a:cs typeface="Times New Roman" panose="02020603050405020304" pitchFamily="18" charset="0"/>
              </a:rPr>
              <a:t>- </a:t>
            </a:r>
            <a:r>
              <a:rPr lang="vi-VN" sz="1800" b="0" i="0" u="none" strike="noStrike" baseline="0" dirty="0">
                <a:solidFill>
                  <a:srgbClr val="000000"/>
                </a:solidFill>
                <a:latin typeface="Times New Roman" panose="02020603050405020304" pitchFamily="18" charset="0"/>
                <a:cs typeface="Times New Roman" panose="02020603050405020304" pitchFamily="18" charset="0"/>
              </a:rPr>
              <a:t>Xây dựng mô hình và kịch bản tấn công Man-in-the-middle các giao thức HTTP/HTTPS sử dụng công cụ mitmproxy (hoặc tương tự). Mô tả các kỹ thuật tấn công theo MITRE ATT@CK. </a:t>
            </a:r>
          </a:p>
          <a:p>
            <a:r>
              <a:rPr lang="en-US" sz="1800" dirty="0">
                <a:solidFill>
                  <a:srgbClr val="000000"/>
                </a:solidFill>
                <a:latin typeface="Times New Roman" panose="02020603050405020304" pitchFamily="18" charset="0"/>
                <a:cs typeface="Times New Roman" panose="02020603050405020304" pitchFamily="18" charset="0"/>
              </a:rPr>
              <a:t>+ </a:t>
            </a:r>
            <a:r>
              <a:rPr lang="vi-VN" sz="1800" b="0" i="0" u="none" strike="noStrike" baseline="0" dirty="0">
                <a:solidFill>
                  <a:srgbClr val="000000"/>
                </a:solidFill>
                <a:latin typeface="Times New Roman" panose="02020603050405020304" pitchFamily="18" charset="0"/>
                <a:cs typeface="Times New Roman" panose="02020603050405020304" pitchFamily="18" charset="0"/>
              </a:rPr>
              <a:t>Xây dựng được mô hình chung cho hệ thống và xây dựng hoàn chỉnh các thành phần trong mạng. (AD, Web, Mail, Client,...) </a:t>
            </a:r>
          </a:p>
          <a:p>
            <a:r>
              <a:rPr lang="en-US" sz="180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Mô</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tả</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rõ</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về</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kịch</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bản</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sử</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dụng</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mitmproxy</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để</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tấn</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công</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vào</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mạng</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thông</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qua HTTP/HTTPS. </a:t>
            </a:r>
          </a:p>
          <a:p>
            <a:r>
              <a:rPr lang="en-US" sz="1800" dirty="0">
                <a:solidFill>
                  <a:srgbClr val="000000"/>
                </a:solidFill>
                <a:latin typeface="Times New Roman" panose="02020603050405020304" pitchFamily="18" charset="0"/>
                <a:cs typeface="Times New Roman" panose="02020603050405020304" pitchFamily="18" charset="0"/>
              </a:rPr>
              <a:t>+ </a:t>
            </a:r>
            <a:r>
              <a:rPr lang="vi-VN" sz="1800" b="0" i="0" u="none" strike="noStrike" baseline="0" dirty="0">
                <a:solidFill>
                  <a:srgbClr val="000000"/>
                </a:solidFill>
                <a:latin typeface="Times New Roman" panose="02020603050405020304" pitchFamily="18" charset="0"/>
                <a:cs typeface="Times New Roman" panose="02020603050405020304" pitchFamily="18" charset="0"/>
              </a:rPr>
              <a:t>Xây dựng kịch bản tấn công MITM vào máy người dùng thông qua social engineering và cài đặt cert lên máy đó. </a:t>
            </a:r>
          </a:p>
          <a:p>
            <a:r>
              <a:rPr lang="en-US" sz="1800" dirty="0">
                <a:solidFill>
                  <a:srgbClr val="000000"/>
                </a:solidFill>
                <a:latin typeface="Times New Roman" panose="02020603050405020304" pitchFamily="18" charset="0"/>
                <a:cs typeface="Times New Roman" panose="02020603050405020304" pitchFamily="18" charset="0"/>
              </a:rPr>
              <a:t>+ </a:t>
            </a:r>
            <a:r>
              <a:rPr lang="vi-VN" sz="1800" b="0" i="0" u="none" strike="noStrike" baseline="0" dirty="0">
                <a:solidFill>
                  <a:srgbClr val="000000"/>
                </a:solidFill>
                <a:latin typeface="Times New Roman" panose="02020603050405020304" pitchFamily="18" charset="0"/>
                <a:cs typeface="Times New Roman" panose="02020603050405020304" pitchFamily="18" charset="0"/>
              </a:rPr>
              <a:t>Từ các thông tin có được trong giao thức HTTPS lên kịch bản hoàn chỉnh các thông tin mà kẻ tấn công có thể thu được trong mạng. </a:t>
            </a:r>
          </a:p>
          <a:p>
            <a:pPr algn="just">
              <a:lnSpc>
                <a:spcPct val="150000"/>
              </a:lnSpc>
            </a:pPr>
            <a:endParaRPr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39"/>
        <p:cNvGrpSpPr/>
        <p:nvPr/>
      </p:nvGrpSpPr>
      <p:grpSpPr>
        <a:xfrm>
          <a:off x="0" y="0"/>
          <a:ext cx="0" cy="0"/>
          <a:chOff x="0" y="0"/>
          <a:chExt cx="0" cy="0"/>
        </a:xfrm>
      </p:grpSpPr>
      <p:sp>
        <p:nvSpPr>
          <p:cNvPr id="2240" name="Google Shape;2240;p52"/>
          <p:cNvSpPr txBox="1">
            <a:spLocks noGrp="1"/>
          </p:cNvSpPr>
          <p:nvPr>
            <p:ph type="title"/>
          </p:nvPr>
        </p:nvSpPr>
        <p:spPr>
          <a:xfrm>
            <a:off x="2076621" y="1412108"/>
            <a:ext cx="4869984" cy="15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b="1" dirty="0">
                <a:solidFill>
                  <a:srgbClr val="0000FF"/>
                </a:solidFill>
                <a:latin typeface="Calibri"/>
                <a:ea typeface="Calibri"/>
                <a:cs typeface="Calibri"/>
                <a:sym typeface="Calibri"/>
              </a:rPr>
              <a:t>02 – MITM theo MITRE ATT@CK</a:t>
            </a:r>
            <a:endParaRPr sz="4700" b="1" dirty="0">
              <a:solidFill>
                <a:srgbClr val="0000FF"/>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44"/>
        <p:cNvGrpSpPr/>
        <p:nvPr/>
      </p:nvGrpSpPr>
      <p:grpSpPr>
        <a:xfrm>
          <a:off x="0" y="0"/>
          <a:ext cx="0" cy="0"/>
          <a:chOff x="0" y="0"/>
          <a:chExt cx="0" cy="0"/>
        </a:xfrm>
      </p:grpSpPr>
      <p:sp>
        <p:nvSpPr>
          <p:cNvPr id="2245" name="Google Shape;2245;p53"/>
          <p:cNvSpPr txBox="1">
            <a:spLocks noGrp="1"/>
          </p:cNvSpPr>
          <p:nvPr>
            <p:ph type="body" idx="2"/>
          </p:nvPr>
        </p:nvSpPr>
        <p:spPr>
          <a:xfrm>
            <a:off x="1052699" y="878948"/>
            <a:ext cx="7088155" cy="3685618"/>
          </a:xfrm>
          <a:prstGeom prst="rect">
            <a:avLst/>
          </a:prstGeom>
        </p:spPr>
        <p:txBody>
          <a:bodyPr spcFirstLastPara="1" wrap="square" lIns="91425" tIns="91425" rIns="91425" bIns="91425" anchor="t" anchorCtr="0">
            <a:noAutofit/>
          </a:bodyPr>
          <a:lstStyle/>
          <a:p>
            <a:pPr marL="457200" lvl="0" indent="0" algn="just" rtl="0">
              <a:spcBef>
                <a:spcPts val="0"/>
              </a:spcBef>
              <a:spcAft>
                <a:spcPts val="500"/>
              </a:spcAft>
              <a:buNone/>
            </a:pPr>
            <a:r>
              <a:rPr lang="en" sz="1700" dirty="0">
                <a:solidFill>
                  <a:schemeClr val="accent1"/>
                </a:solidFill>
                <a:latin typeface="Times New Roman" panose="02020603050405020304" pitchFamily="18" charset="0"/>
                <a:ea typeface="Times New Roman"/>
                <a:cs typeface="Times New Roman" panose="02020603050405020304" pitchFamily="18" charset="0"/>
                <a:sym typeface="Times New Roman"/>
              </a:rPr>
              <a:t>.</a:t>
            </a:r>
          </a:p>
        </p:txBody>
      </p:sp>
      <p:sp>
        <p:nvSpPr>
          <p:cNvPr id="2246" name="Google Shape;2246;p53"/>
          <p:cNvSpPr txBox="1">
            <a:spLocks noGrp="1"/>
          </p:cNvSpPr>
          <p:nvPr>
            <p:ph type="subTitle" idx="1"/>
          </p:nvPr>
        </p:nvSpPr>
        <p:spPr>
          <a:xfrm>
            <a:off x="1052699" y="194934"/>
            <a:ext cx="6297942" cy="38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800" b="1" dirty="0">
                <a:solidFill>
                  <a:srgbClr val="0000FF"/>
                </a:solidFill>
                <a:latin typeface="Calibri"/>
                <a:ea typeface="Calibri"/>
                <a:cs typeface="Calibri"/>
                <a:sym typeface="Calibri"/>
              </a:rPr>
              <a:t>MITM </a:t>
            </a:r>
            <a:r>
              <a:rPr lang="en-US" sz="1800" b="1" dirty="0" err="1">
                <a:solidFill>
                  <a:srgbClr val="0000FF"/>
                </a:solidFill>
                <a:latin typeface="Calibri"/>
                <a:ea typeface="Calibri"/>
                <a:cs typeface="Calibri"/>
                <a:sym typeface="Calibri"/>
              </a:rPr>
              <a:t>và</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một</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số</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kỹ</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thuật</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tấn</a:t>
            </a:r>
            <a:r>
              <a:rPr lang="en-US" sz="1800" b="1" dirty="0">
                <a:solidFill>
                  <a:srgbClr val="0000FF"/>
                </a:solidFill>
                <a:latin typeface="Calibri"/>
                <a:ea typeface="Calibri"/>
                <a:cs typeface="Calibri"/>
                <a:sym typeface="Calibri"/>
              </a:rPr>
              <a:t> </a:t>
            </a:r>
            <a:r>
              <a:rPr lang="en-US" sz="1800" b="1" dirty="0" err="1">
                <a:solidFill>
                  <a:srgbClr val="0000FF"/>
                </a:solidFill>
                <a:latin typeface="Calibri"/>
                <a:ea typeface="Calibri"/>
                <a:cs typeface="Calibri"/>
                <a:sym typeface="Calibri"/>
              </a:rPr>
              <a:t>công</a:t>
            </a:r>
            <a:r>
              <a:rPr lang="en-US" sz="1800" b="1" dirty="0">
                <a:solidFill>
                  <a:srgbClr val="0000FF"/>
                </a:solidFill>
                <a:latin typeface="Calibri"/>
                <a:ea typeface="Calibri"/>
                <a:cs typeface="Calibri"/>
                <a:sym typeface="Calibri"/>
              </a:rPr>
              <a:t> MITM </a:t>
            </a:r>
            <a:r>
              <a:rPr lang="en-US" sz="1800" b="1" dirty="0" err="1">
                <a:solidFill>
                  <a:srgbClr val="0000FF"/>
                </a:solidFill>
                <a:latin typeface="Calibri"/>
                <a:ea typeface="Calibri"/>
                <a:cs typeface="Calibri"/>
                <a:sym typeface="Calibri"/>
              </a:rPr>
              <a:t>theo</a:t>
            </a:r>
            <a:r>
              <a:rPr lang="en-US" sz="1800" b="1" dirty="0">
                <a:solidFill>
                  <a:srgbClr val="0000FF"/>
                </a:solidFill>
                <a:latin typeface="Calibri"/>
                <a:ea typeface="Calibri"/>
                <a:cs typeface="Calibri"/>
                <a:sym typeface="Calibri"/>
              </a:rPr>
              <a:t> MITRE ATT@CK</a:t>
            </a:r>
            <a:endParaRPr sz="1800" b="1" dirty="0">
              <a:solidFill>
                <a:srgbClr val="0000FF"/>
              </a:solidFill>
              <a:latin typeface="Calibri"/>
              <a:ea typeface="Calibri"/>
              <a:cs typeface="Calibri"/>
              <a:sym typeface="Calibri"/>
            </a:endParaRPr>
          </a:p>
        </p:txBody>
      </p:sp>
      <p:sp>
        <p:nvSpPr>
          <p:cNvPr id="2" name="AutoShape 2" descr="Man-in-the-Middle Attack (MITM)">
            <a:extLst>
              <a:ext uri="{FF2B5EF4-FFF2-40B4-BE49-F238E27FC236}">
                <a16:creationId xmlns:a16="http://schemas.microsoft.com/office/drawing/2014/main" id="{652EBE2F-750D-1C37-9542-5CDEE9D23C2C}"/>
              </a:ext>
            </a:extLst>
          </p:cNvPr>
          <p:cNvSpPr>
            <a:spLocks noChangeAspect="1" noChangeArrowheads="1"/>
          </p:cNvSpPr>
          <p:nvPr/>
        </p:nvSpPr>
        <p:spPr bwMode="auto">
          <a:xfrm>
            <a:off x="4419600" y="2419350"/>
            <a:ext cx="2215116" cy="221511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2" name="Picture 8" descr="What are Man In The Middle (MITM) Attack and how do they work?">
            <a:extLst>
              <a:ext uri="{FF2B5EF4-FFF2-40B4-BE49-F238E27FC236}">
                <a16:creationId xmlns:a16="http://schemas.microsoft.com/office/drawing/2014/main" id="{24B71EF7-8B17-34A4-09E3-A0B7ECBEAC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77" y="808075"/>
            <a:ext cx="6539282" cy="394068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551</TotalTime>
  <Words>1222</Words>
  <Application>Microsoft Office PowerPoint</Application>
  <PresentationFormat>On-screen Show (16:9)</PresentationFormat>
  <Paragraphs>107</Paragraphs>
  <Slides>30</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Barlow Semi Condensed Medium</vt:lpstr>
      <vt:lpstr>Fjalla One</vt:lpstr>
      <vt:lpstr>Barlow Semi Condensed</vt:lpstr>
      <vt:lpstr>Times New Roman</vt:lpstr>
      <vt:lpstr>Technology Consulting by Slidesgo</vt:lpstr>
      <vt:lpstr>Đề tài 2: Xây dựng mô hình và kịch bản tấn công MITM với các giao thức HTTP/HTTPS</vt:lpstr>
      <vt:lpstr>Các thành viên trong nhóm :</vt:lpstr>
      <vt:lpstr>PowerPoint Presentation</vt:lpstr>
      <vt:lpstr>I - Tổng quan về đề tài</vt:lpstr>
      <vt:lpstr>I - Tổng quan về đề tài </vt:lpstr>
      <vt:lpstr>01 - Giới thiệu chung </vt:lpstr>
      <vt:lpstr>PowerPoint Presentation</vt:lpstr>
      <vt:lpstr>02 – MITM theo MITRE ATT@CK</vt:lpstr>
      <vt:lpstr>PowerPoint Presentation</vt:lpstr>
      <vt:lpstr>PowerPoint Presentation</vt:lpstr>
      <vt:lpstr>II – Mô hình</vt:lpstr>
      <vt:lpstr>PowerPoint Presentation</vt:lpstr>
      <vt:lpstr>PowerPoint Presentation</vt:lpstr>
      <vt:lpstr>III – Kịch bản tấn công</vt:lpstr>
      <vt:lpstr>Các Bước Thực Hiện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IV – Demo</vt:lpstr>
      <vt:lpstr>V –Tổng kết</vt:lpstr>
      <vt:lpstr>V. Tổng kết</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Đề tài : Proactive Defense for Internet-of-things: Moving Target Defense With Cyberdeception</dc:title>
  <dc:creator>Đoàn Đỗ Lâm Trường</dc:creator>
  <cp:lastModifiedBy>Phúc Hoàng Nguyễn</cp:lastModifiedBy>
  <cp:revision>8</cp:revision>
  <dcterms:modified xsi:type="dcterms:W3CDTF">2023-12-07T13:43:27Z</dcterms:modified>
</cp:coreProperties>
</file>